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92" r:id="rId2"/>
    <p:sldId id="293" r:id="rId3"/>
    <p:sldId id="273" r:id="rId4"/>
    <p:sldId id="265" r:id="rId5"/>
    <p:sldId id="334" r:id="rId6"/>
    <p:sldId id="346" r:id="rId7"/>
    <p:sldId id="324" r:id="rId8"/>
    <p:sldId id="307" r:id="rId9"/>
    <p:sldId id="308" r:id="rId10"/>
    <p:sldId id="349" r:id="rId11"/>
    <p:sldId id="350" r:id="rId12"/>
    <p:sldId id="358" r:id="rId13"/>
    <p:sldId id="354" r:id="rId14"/>
    <p:sldId id="343" r:id="rId15"/>
    <p:sldId id="355" r:id="rId16"/>
    <p:sldId id="339" r:id="rId17"/>
    <p:sldId id="345" r:id="rId18"/>
    <p:sldId id="356" r:id="rId19"/>
    <p:sldId id="338" r:id="rId20"/>
    <p:sldId id="353" r:id="rId21"/>
    <p:sldId id="325" r:id="rId22"/>
    <p:sldId id="357" r:id="rId23"/>
    <p:sldId id="301" r:id="rId24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32E0"/>
    <a:srgbClr val="FF0A05"/>
    <a:srgbClr val="DCDDDF"/>
    <a:srgbClr val="F5F5F5"/>
    <a:srgbClr val="5827B3"/>
    <a:srgbClr val="432199"/>
    <a:srgbClr val="4B21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65"/>
    <p:restoredTop sz="94648"/>
  </p:normalViewPr>
  <p:slideViewPr>
    <p:cSldViewPr snapToGrid="0" snapToObjects="1">
      <p:cViewPr varScale="1">
        <p:scale>
          <a:sx n="111" d="100"/>
          <a:sy n="111" d="100"/>
        </p:scale>
        <p:origin x="-468" y="-78"/>
      </p:cViewPr>
      <p:guideLst>
        <p:guide orient="horz" pos="2160"/>
        <p:guide orient="horz" pos="436"/>
        <p:guide orient="horz" pos="3793"/>
        <p:guide pos="3840"/>
        <p:guide pos="48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39" d="100"/>
          <a:sy n="139" d="100"/>
        </p:scale>
        <p:origin x="49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/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>
              <a:ext uri="{FF2B5EF4-FFF2-40B4-BE49-F238E27FC236}"/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B14712D9-C63D-4CC5-84A5-036258D51D3D}" type="datetimeFigureOut">
              <a:rPr lang="ru-RU"/>
              <a:pPr>
                <a:defRPr/>
              </a:pPr>
              <a:t>07.04.2022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4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A460A725-55B0-4FC3-9C12-97D40EEC4BF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01018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1591E-836A-4890-B037-945D6DD1C4BC}" type="datetimeFigureOut">
              <a:rPr lang="ru-RU" smtClean="0"/>
              <a:t>07.04.2022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881632-7AED-4ABD-8967-8A412D71065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2073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881632-7AED-4ABD-8967-8A412D71065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5233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4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0"/>
            <a:ext cx="7958138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Объект 3">
            <a:extLst>
              <a:ext uri="{FF2B5EF4-FFF2-40B4-BE49-F238E27FC236}"/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5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4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11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rgbClr val="6E32E0"/>
              </a:buClr>
              <a:buSzPct val="150000"/>
              <a:buFont typeface="+mj-lt"/>
              <a:buAutoNum type="arabicPeriod"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4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chemeClr val="bg1"/>
              </a:buClr>
              <a:buSzPct val="150000"/>
              <a:buFont typeface="+mj-lt"/>
              <a:buAutoNum type="arabicPeriod"/>
              <a:defRPr sz="2200">
                <a:solidFill>
                  <a:srgbClr val="F5F5F5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3708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3708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11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Заголовок 1">
            <a:extLst>
              <a:ext uri="{FF2B5EF4-FFF2-40B4-BE49-F238E27FC236}"/>
            </a:extLst>
          </p:cNvPr>
          <p:cNvSpPr txBox="1">
            <a:spLocks/>
          </p:cNvSpPr>
          <p:nvPr userDrawn="1"/>
        </p:nvSpPr>
        <p:spPr>
          <a:xfrm>
            <a:off x="690563" y="2136775"/>
            <a:ext cx="10810875" cy="78422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ru-RU" b="0" dirty="0">
                <a:solidFill>
                  <a:schemeClr val="bg1"/>
                </a:solidFill>
              </a:rPr>
              <a:t>Образец текста</a:t>
            </a:r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14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2284413"/>
          </a:xfrm>
          <a:prstGeom prst="rect">
            <a:avLst/>
          </a:prstGeom>
          <a:solidFill>
            <a:srgbClr val="DCDD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7" name="Прямоугольник 1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2284413"/>
            <a:ext cx="6096000" cy="2286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8" name="Прямоугольник 16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4573588"/>
            <a:ext cx="6096000" cy="2284412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pic>
        <p:nvPicPr>
          <p:cNvPr id="9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8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9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7" name="Прямоугольник 6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3429000"/>
            <a:ext cx="6096000" cy="34369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9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rgbClr val="6E32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  <p:sp>
        <p:nvSpPr>
          <p:cNvPr id="8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5">
            <a:extLst>
              <a:ext uri="{FF2B5EF4-FFF2-40B4-BE49-F238E27FC236}"/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sp>
        <p:nvSpPr>
          <p:cNvPr id="11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5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/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13465"/>
            <a:ext cx="7958667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dirty="0"/>
              <a:t>Вставка рисунка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Объект 3">
            <a:extLst>
              <a:ext uri="{FF2B5EF4-FFF2-40B4-BE49-F238E27FC236}"/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/>
            </a:extLst>
          </p:cNvPr>
          <p:cNvSpPr/>
          <p:nvPr userDrawn="1"/>
        </p:nvSpPr>
        <p:spPr>
          <a:xfrm>
            <a:off x="0" y="0"/>
            <a:ext cx="4233863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ru-RU" b="0" dirty="0"/>
          </a:p>
        </p:txBody>
      </p:sp>
      <p:pic>
        <p:nvPicPr>
          <p:cNvPr id="6" name="Рисунок 7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Объект 3">
            <a:extLst>
              <a:ext uri="{FF2B5EF4-FFF2-40B4-BE49-F238E27FC236}"/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Текст 3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2" name="Заголовок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  <p:sldLayoutId id="2147483698" r:id="rId25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Рисунок 5"/>
          <p:cNvPicPr>
            <a:picLocks noGrp="1" noChangeAspect="1"/>
          </p:cNvPicPr>
          <p:nvPr>
            <p:ph type="pic" idx="10"/>
          </p:nvPr>
        </p:nvPicPr>
        <p:blipFill>
          <a:blip r:embed="rId2"/>
          <a:srcRect t="7739" b="7739"/>
          <a:stretch>
            <a:fillRect/>
          </a:stretch>
        </p:blipFill>
        <p:spPr bwMode="auto">
          <a:xfrm>
            <a:off x="0" y="0"/>
            <a:ext cx="12192000" cy="6870700"/>
          </a:xfrm>
          <a:noFill/>
          <a:ln>
            <a:miter lim="800000"/>
            <a:headEnd/>
            <a:tailEnd/>
          </a:ln>
        </p:spPr>
      </p:pic>
      <p:sp>
        <p:nvSpPr>
          <p:cNvPr id="3" name="Заголовок 2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63" y="3009900"/>
            <a:ext cx="9037637" cy="2600325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smtClean="0"/>
              <a:t>Теория вероятностей </a:t>
            </a:r>
            <a:r>
              <a:rPr lang="ru-RU" dirty="0" smtClean="0"/>
              <a:t>и математическая статистика</a:t>
            </a:r>
            <a:endParaRPr lang="ru-RU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8675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90563" y="5775325"/>
            <a:ext cx="9918700" cy="50323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ts val="3138"/>
              </a:lnSpc>
            </a:pPr>
            <a:r>
              <a:rPr lang="ru-RU" sz="2800" smtClean="0">
                <a:latin typeface="Roboto"/>
                <a:ea typeface="Roboto"/>
                <a:cs typeface="Roboto"/>
              </a:rPr>
              <a:t>Вебинары</a:t>
            </a:r>
          </a:p>
          <a:p>
            <a:pPr eaLnBrk="1" hangingPunct="1">
              <a:lnSpc>
                <a:spcPts val="3138"/>
              </a:lnSpc>
            </a:pPr>
            <a:endParaRPr lang="ru-RU" sz="2800" smtClean="0">
              <a:latin typeface="Roboto"/>
              <a:ea typeface="Roboto"/>
              <a:cs typeface="Roboto"/>
            </a:endParaRPr>
          </a:p>
        </p:txBody>
      </p:sp>
      <p:pic>
        <p:nvPicPr>
          <p:cNvPr id="28676" name="Рисунок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8988" y="644525"/>
            <a:ext cx="2811462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71" y="4143197"/>
            <a:ext cx="4000500" cy="173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8537" y="4010381"/>
            <a:ext cx="2838450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92209" y="2711925"/>
            <a:ext cx="5615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/>
              <a:t>m </a:t>
            </a:r>
            <a:r>
              <a:rPr lang="ru-RU" dirty="0" smtClean="0"/>
              <a:t>– </a:t>
            </a:r>
            <a:r>
              <a:rPr lang="ru-RU" b="0" i="1" dirty="0" smtClean="0"/>
              <a:t>число объектов в генеральной совокупности</a:t>
            </a:r>
            <a:endParaRPr lang="ru-RU" b="0" i="1" dirty="0"/>
          </a:p>
        </p:txBody>
      </p:sp>
      <p:sp>
        <p:nvSpPr>
          <p:cNvPr id="3" name="TextBox 2"/>
          <p:cNvSpPr txBox="1"/>
          <p:nvPr/>
        </p:nvSpPr>
        <p:spPr>
          <a:xfrm>
            <a:off x="8718396" y="2665598"/>
            <a:ext cx="2108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/>
              <a:t>n- </a:t>
            </a:r>
            <a:r>
              <a:rPr lang="ru-RU" b="0" i="1" dirty="0" smtClean="0"/>
              <a:t>объем выборки</a:t>
            </a:r>
            <a:endParaRPr lang="ru-RU" b="0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222049" y="1266691"/>
                <a:ext cx="2978572" cy="8428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240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ru-RU" sz="2400" i="1" smtClean="0">
                              <a:latin typeface="Cambria Math"/>
                            </a:rPr>
                            <m:t>𝞼</m:t>
                          </m:r>
                        </m:e>
                        <m:sup>
                          <m:r>
                            <a:rPr lang="ru-RU" sz="2400" b="1" i="1" smtClean="0">
                              <a:latin typeface="Cambria Math"/>
                            </a:rPr>
                            <m:t>𝟐</m:t>
                          </m:r>
                        </m:sup>
                      </m:sSup>
                      <m:r>
                        <a:rPr lang="ru-RU" sz="2400" b="1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ru-RU" sz="2400" b="1" i="1" smtClean="0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ru-RU" sz="2400" b="1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1" i="1" smtClean="0">
                                  <a:latin typeface="Cambria Math"/>
                                </a:rPr>
                                <m:t>𝒊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=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US" sz="2400" b="1" i="1" smtClean="0">
                                  <a:latin typeface="Cambria Math"/>
                                </a:rPr>
                                <m:t>𝒎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ru-RU" sz="2400" b="1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(</m:t>
                                  </m:r>
                                  <m:sSubSup>
                                    <m:sSubSupPr>
                                      <m:ctrlPr>
                                        <a:rPr lang="en-US" sz="2400" b="1" i="1" smtClean="0">
                                          <a:latin typeface="Cambria Math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𝒊</m:t>
                                      </m:r>
                                    </m:sub>
                                    <m:sup/>
                                  </m:sSubSup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 − 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1" i="1" smtClean="0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𝒙</m:t>
                                      </m:r>
                                    </m:e>
                                  </m:acc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𝟐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sz="2400" b="1" i="1" smtClean="0">
                              <a:latin typeface="Cambria Math"/>
                            </a:rPr>
                            <m:t>𝒎</m:t>
                          </m:r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2049" y="1266691"/>
                <a:ext cx="2978572" cy="842859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/>
              <p:cNvSpPr txBox="1"/>
              <p:nvPr/>
            </p:nvSpPr>
            <p:spPr>
              <a:xfrm>
                <a:off x="7878872" y="1266691"/>
                <a:ext cx="2948115" cy="8428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240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b="1" i="1" smtClean="0">
                              <a:latin typeface="Cambria Math"/>
                            </a:rPr>
                            <m:t>𝑺</m:t>
                          </m:r>
                        </m:e>
                        <m:sup>
                          <m:r>
                            <a:rPr lang="ru-RU" sz="2400" b="1" i="1" smtClean="0">
                              <a:latin typeface="Cambria Math"/>
                            </a:rPr>
                            <m:t>𝟐</m:t>
                          </m:r>
                        </m:sup>
                      </m:sSup>
                      <m:r>
                        <a:rPr lang="ru-RU" sz="2400" b="1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ru-RU" sz="2400" b="1" i="1" smtClean="0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ru-RU" sz="2400" b="1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1" i="1" smtClean="0">
                                  <a:latin typeface="Cambria Math"/>
                                </a:rPr>
                                <m:t>𝒊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=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US" sz="2400" b="1" i="1" smtClean="0">
                                  <a:latin typeface="Cambria Math"/>
                                </a:rPr>
                                <m:t>𝒏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ru-RU" sz="2400" b="1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(</m:t>
                                  </m:r>
                                  <m:sSubSup>
                                    <m:sSubSupPr>
                                      <m:ctrlPr>
                                        <a:rPr lang="en-US" sz="2400" b="1" i="1" smtClean="0">
                                          <a:latin typeface="Cambria Math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𝒊</m:t>
                                      </m:r>
                                    </m:sub>
                                    <m:sup/>
                                  </m:sSubSup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 − 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1" i="1" smtClean="0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𝒙</m:t>
                                      </m:r>
                                    </m:e>
                                  </m:acc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𝟐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sz="2400" b="1" i="1" smtClean="0">
                              <a:latin typeface="Cambria Math"/>
                            </a:rPr>
                            <m:t>𝒏</m:t>
                          </m:r>
                          <m:r>
                            <a:rPr lang="en-US" sz="2400" b="1" i="1" smtClean="0">
                              <a:latin typeface="Cambria Math"/>
                            </a:rPr>
                            <m:t>−</m:t>
                          </m:r>
                          <m:r>
                            <a:rPr lang="en-US" sz="2400" b="1" i="1" smtClean="0">
                              <a:latin typeface="Cambria Math"/>
                            </a:rPr>
                            <m:t>𝟏</m:t>
                          </m:r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78872" y="1266691"/>
                <a:ext cx="2948115" cy="842859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Прямоугольник 4"/>
          <p:cNvSpPr>
            <a:spLocks noChangeArrowheads="1"/>
          </p:cNvSpPr>
          <p:nvPr/>
        </p:nvSpPr>
        <p:spPr bwMode="auto">
          <a:xfrm>
            <a:off x="614363" y="657225"/>
            <a:ext cx="114236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sz="2400" b="0" i="1" dirty="0">
                <a:solidFill>
                  <a:srgbClr val="6E32E0"/>
                </a:solidFill>
                <a:latin typeface="Times New Roman" pitchFamily="18" charset="0"/>
              </a:rPr>
              <a:t>Дисперсия</a:t>
            </a:r>
            <a:r>
              <a:rPr lang="ru-RU" sz="2400" b="0" dirty="0">
                <a:latin typeface="Times New Roman" pitchFamily="18" charset="0"/>
              </a:rPr>
              <a:t> равна среднему квадратичному </a:t>
            </a:r>
            <a:r>
              <a:rPr lang="ru-RU" sz="2400" b="0" dirty="0" smtClean="0">
                <a:latin typeface="Times New Roman" pitchFamily="18" charset="0"/>
              </a:rPr>
              <a:t>отклонению,</a:t>
            </a:r>
            <a:r>
              <a:rPr lang="en-US" sz="2400" b="0" dirty="0" smtClean="0">
                <a:latin typeface="Times New Roman" pitchFamily="18" charset="0"/>
              </a:rPr>
              <a:t> </a:t>
            </a:r>
            <a:r>
              <a:rPr lang="ru-RU" sz="2400" b="0" dirty="0" smtClean="0">
                <a:latin typeface="Times New Roman" pitchFamily="18" charset="0"/>
              </a:rPr>
              <a:t>возведенному </a:t>
            </a:r>
            <a:r>
              <a:rPr lang="ru-RU" sz="2400" b="0" dirty="0">
                <a:latin typeface="Times New Roman" pitchFamily="18" charset="0"/>
              </a:rPr>
              <a:t>в квадрат.</a:t>
            </a:r>
          </a:p>
        </p:txBody>
      </p:sp>
      <p:sp>
        <p:nvSpPr>
          <p:cNvPr id="38914" name="Прямоугольник 5"/>
          <p:cNvSpPr>
            <a:spLocks noChangeArrowheads="1"/>
          </p:cNvSpPr>
          <p:nvPr/>
        </p:nvSpPr>
        <p:spPr bwMode="auto">
          <a:xfrm>
            <a:off x="5092700" y="2473325"/>
            <a:ext cx="28225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2000">
                <a:latin typeface="Times New Roman" pitchFamily="18" charset="0"/>
              </a:rPr>
              <a:t>смещенная оценка</a:t>
            </a:r>
          </a:p>
        </p:txBody>
      </p:sp>
      <p:sp>
        <p:nvSpPr>
          <p:cNvPr id="38916" name="Прямоугольник 7"/>
          <p:cNvSpPr>
            <a:spLocks noChangeArrowheads="1"/>
          </p:cNvSpPr>
          <p:nvPr/>
        </p:nvSpPr>
        <p:spPr bwMode="auto">
          <a:xfrm>
            <a:off x="4849813" y="4643438"/>
            <a:ext cx="39370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2000" dirty="0">
                <a:latin typeface="Times New Roman" pitchFamily="18" charset="0"/>
              </a:rPr>
              <a:t>Несмещенная оценка дисперсии</a:t>
            </a:r>
            <a:endParaRPr lang="ru-RU" sz="2000" b="0" dirty="0">
              <a:latin typeface="Times New Roman" pitchFamily="18" charset="0"/>
            </a:endParaRPr>
          </a:p>
        </p:txBody>
      </p:sp>
      <p:pic>
        <p:nvPicPr>
          <p:cNvPr id="38918" name="Picture 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72588" y="3632200"/>
            <a:ext cx="2765425" cy="162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919" name="Text Box 8"/>
          <p:cNvSpPr txBox="1">
            <a:spLocks noChangeArrowheads="1"/>
          </p:cNvSpPr>
          <p:nvPr/>
        </p:nvSpPr>
        <p:spPr bwMode="auto">
          <a:xfrm>
            <a:off x="9399588" y="2763838"/>
            <a:ext cx="2389187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ru-RU" dirty="0"/>
              <a:t>Стандартное отклонение</a:t>
            </a:r>
          </a:p>
        </p:txBody>
      </p:sp>
      <p:cxnSp>
        <p:nvCxnSpPr>
          <p:cNvPr id="3" name="Прямая соединительная линия 2"/>
          <p:cNvCxnSpPr/>
          <p:nvPr/>
        </p:nvCxnSpPr>
        <p:spPr>
          <a:xfrm>
            <a:off x="504200" y="1500217"/>
            <a:ext cx="11284573" cy="0"/>
          </a:xfrm>
          <a:prstGeom prst="line">
            <a:avLst/>
          </a:prstGeom>
          <a:ln w="19050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1033691" y="2241654"/>
                <a:ext cx="2948115" cy="8428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240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b="1" i="1" smtClean="0">
                              <a:latin typeface="Cambria Math"/>
                            </a:rPr>
                            <m:t>𝑺</m:t>
                          </m:r>
                        </m:e>
                        <m:sup>
                          <m:r>
                            <a:rPr lang="ru-RU" sz="2400" b="1" i="1" smtClean="0">
                              <a:latin typeface="Cambria Math"/>
                            </a:rPr>
                            <m:t>𝟐</m:t>
                          </m:r>
                        </m:sup>
                      </m:sSup>
                      <m:r>
                        <a:rPr lang="ru-RU" sz="2400" b="1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ru-RU" sz="2400" b="1" i="1" smtClean="0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ru-RU" sz="2400" b="1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1" i="1" smtClean="0">
                                  <a:latin typeface="Cambria Math"/>
                                </a:rPr>
                                <m:t>𝒊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=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US" sz="2400" b="1" i="1" smtClean="0">
                                  <a:latin typeface="Cambria Math"/>
                                </a:rPr>
                                <m:t>𝒏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ru-RU" sz="2400" b="1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(</m:t>
                                  </m:r>
                                  <m:sSubSup>
                                    <m:sSubSupPr>
                                      <m:ctrlPr>
                                        <a:rPr lang="en-US" sz="2400" b="1" i="1" smtClean="0">
                                          <a:latin typeface="Cambria Math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𝒊</m:t>
                                      </m:r>
                                    </m:sub>
                                    <m:sup/>
                                  </m:sSubSup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 − 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1" i="1" smtClean="0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𝒙</m:t>
                                      </m:r>
                                    </m:e>
                                  </m:acc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𝟐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sz="2400" b="1" i="1" smtClean="0">
                              <a:latin typeface="Cambria Math"/>
                            </a:rPr>
                            <m:t>𝒏</m:t>
                          </m:r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691" y="2241654"/>
                <a:ext cx="2948115" cy="842859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1033690" y="4548276"/>
                <a:ext cx="2948115" cy="8428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u-RU" sz="240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sz="2400" b="1" i="1" smtClean="0">
                              <a:latin typeface="Cambria Math"/>
                            </a:rPr>
                            <m:t>𝑺</m:t>
                          </m:r>
                        </m:e>
                        <m:sup>
                          <m:r>
                            <a:rPr lang="ru-RU" sz="2400" b="1" i="1" smtClean="0">
                              <a:latin typeface="Cambria Math"/>
                            </a:rPr>
                            <m:t>𝟐</m:t>
                          </m:r>
                        </m:sup>
                      </m:sSup>
                      <m:r>
                        <a:rPr lang="ru-RU" sz="2400" b="1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ru-RU" sz="2400" b="1" i="1" smtClean="0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ru-RU" sz="2400" b="1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1" i="1" smtClean="0">
                                  <a:latin typeface="Cambria Math"/>
                                </a:rPr>
                                <m:t>𝒊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=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US" sz="2400" b="1" i="1" smtClean="0">
                                  <a:latin typeface="Cambria Math"/>
                                </a:rPr>
                                <m:t>𝒏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ru-RU" sz="2400" b="1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(</m:t>
                                  </m:r>
                                  <m:sSubSup>
                                    <m:sSubSupPr>
                                      <m:ctrlPr>
                                        <a:rPr lang="en-US" sz="2400" b="1" i="1" smtClean="0">
                                          <a:latin typeface="Cambria Math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𝒊</m:t>
                                      </m:r>
                                    </m:sub>
                                    <m:sup/>
                                  </m:sSubSup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 − </m:t>
                                  </m:r>
                                  <m:acc>
                                    <m:accPr>
                                      <m:chr m:val="̅"/>
                                      <m:ctrlPr>
                                        <a:rPr lang="en-US" sz="2400" b="1" i="1" smtClean="0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1" i="1" smtClean="0">
                                          <a:latin typeface="Cambria Math"/>
                                        </a:rPr>
                                        <m:t>𝒙</m:t>
                                      </m:r>
                                    </m:e>
                                  </m:acc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𝟐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US" sz="2400" b="1" i="1" smtClean="0">
                              <a:latin typeface="Cambria Math"/>
                            </a:rPr>
                            <m:t>𝒏</m:t>
                          </m:r>
                          <m:r>
                            <a:rPr lang="en-US" sz="2400" b="1" i="1" smtClean="0">
                              <a:latin typeface="Cambria Math"/>
                            </a:rPr>
                            <m:t>−</m:t>
                          </m:r>
                          <m:r>
                            <a:rPr lang="en-US" sz="2400" b="1" i="1" smtClean="0">
                              <a:latin typeface="Cambria Math"/>
                            </a:rPr>
                            <m:t>𝟏</m:t>
                          </m:r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3690" y="4548276"/>
                <a:ext cx="2948115" cy="842859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0846" y="703334"/>
            <a:ext cx="10810306" cy="784530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Сравним смещенное и несмещенное стандартное отклонение</a:t>
            </a:r>
            <a:endParaRPr lang="ru-RU" sz="2400" dirty="0"/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7531" y="2726108"/>
            <a:ext cx="3565411" cy="20958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5546221" y="2843887"/>
            <a:ext cx="4447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i="1" dirty="0" smtClean="0"/>
              <a:t>Смещенное стандартное отклонение</a:t>
            </a:r>
            <a:endParaRPr lang="ru-RU" b="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5546221" y="3936324"/>
            <a:ext cx="4688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i="1" dirty="0" smtClean="0"/>
              <a:t>Несмещенное стандартное отклонение</a:t>
            </a:r>
            <a:endParaRPr lang="ru-RU" b="0" i="1" dirty="0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495656" y="1803163"/>
            <a:ext cx="11220628" cy="0"/>
          </a:xfrm>
          <a:prstGeom prst="line">
            <a:avLst/>
          </a:prstGeom>
          <a:ln w="28575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4869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87700" y="538163"/>
            <a:ext cx="5811838" cy="578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extBox 5"/>
          <p:cNvSpPr txBox="1">
            <a:spLocks noChangeArrowheads="1"/>
          </p:cNvSpPr>
          <p:nvPr/>
        </p:nvSpPr>
        <p:spPr bwMode="auto">
          <a:xfrm>
            <a:off x="375823" y="3352408"/>
            <a:ext cx="3800475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b="0" dirty="0">
                <a:latin typeface="Times New Roman" pitchFamily="18" charset="0"/>
              </a:rPr>
              <a:t>Медиана = 2 (шестое значение)</a:t>
            </a:r>
          </a:p>
        </p:txBody>
      </p:sp>
      <p:sp>
        <p:nvSpPr>
          <p:cNvPr id="41987" name="TextBox 6"/>
          <p:cNvSpPr txBox="1">
            <a:spLocks noChangeArrowheads="1"/>
          </p:cNvSpPr>
          <p:nvPr/>
        </p:nvSpPr>
        <p:spPr bwMode="auto">
          <a:xfrm>
            <a:off x="483577" y="4942147"/>
            <a:ext cx="7507288" cy="579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0" dirty="0">
                <a:solidFill>
                  <a:srgbClr val="6E32E0"/>
                </a:solidFill>
                <a:latin typeface="Times New Roman" pitchFamily="18" charset="0"/>
              </a:rPr>
              <a:t>1 3 7 8   </a:t>
            </a:r>
            <a:endParaRPr lang="ru-RU" sz="2400" b="0" dirty="0" smtClean="0">
              <a:solidFill>
                <a:srgbClr val="6E32E0"/>
              </a:solidFill>
              <a:latin typeface="Times New Roman" pitchFamily="18" charset="0"/>
            </a:endParaRPr>
          </a:p>
        </p:txBody>
      </p:sp>
      <p:sp>
        <p:nvSpPr>
          <p:cNvPr id="41988" name="TextBox 7"/>
          <p:cNvSpPr txBox="1">
            <a:spLocks noChangeArrowheads="1"/>
          </p:cNvSpPr>
          <p:nvPr/>
        </p:nvSpPr>
        <p:spPr bwMode="auto">
          <a:xfrm>
            <a:off x="399190" y="1941736"/>
            <a:ext cx="6629400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2200" b="0" i="1" dirty="0">
                <a:solidFill>
                  <a:srgbClr val="6E32E0"/>
                </a:solidFill>
                <a:latin typeface="Times New Roman" pitchFamily="18" charset="0"/>
              </a:rPr>
              <a:t>Нечетное</a:t>
            </a:r>
            <a:r>
              <a:rPr lang="ru-RU" sz="2200" b="0" dirty="0">
                <a:latin typeface="Times New Roman" pitchFamily="18" charset="0"/>
              </a:rPr>
              <a:t> число элементов в выборке</a:t>
            </a:r>
          </a:p>
        </p:txBody>
      </p:sp>
      <p:sp>
        <p:nvSpPr>
          <p:cNvPr id="41989" name="TextBox 8"/>
          <p:cNvSpPr txBox="1">
            <a:spLocks noChangeArrowheads="1"/>
          </p:cNvSpPr>
          <p:nvPr/>
        </p:nvSpPr>
        <p:spPr bwMode="auto">
          <a:xfrm>
            <a:off x="375823" y="4524851"/>
            <a:ext cx="6629400" cy="43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2200" b="0" i="1" dirty="0">
                <a:solidFill>
                  <a:srgbClr val="6E32E0"/>
                </a:solidFill>
                <a:latin typeface="Times New Roman" pitchFamily="18" charset="0"/>
              </a:rPr>
              <a:t>Четное</a:t>
            </a:r>
            <a:r>
              <a:rPr lang="ru-RU" sz="2200" b="0" dirty="0">
                <a:latin typeface="Times New Roman" pitchFamily="18" charset="0"/>
              </a:rPr>
              <a:t> число элементов в выборке</a:t>
            </a:r>
          </a:p>
        </p:txBody>
      </p:sp>
      <p:sp>
        <p:nvSpPr>
          <p:cNvPr id="41990" name="TextBox 9"/>
          <p:cNvSpPr txBox="1">
            <a:spLocks noChangeArrowheads="1"/>
          </p:cNvSpPr>
          <p:nvPr/>
        </p:nvSpPr>
        <p:spPr bwMode="auto">
          <a:xfrm>
            <a:off x="375823" y="307456"/>
            <a:ext cx="1136609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sz="2600" b="0" i="1" dirty="0">
                <a:solidFill>
                  <a:srgbClr val="6E32E0"/>
                </a:solidFill>
                <a:latin typeface="Times New Roman" pitchFamily="18" charset="0"/>
              </a:rPr>
              <a:t>Медиана</a:t>
            </a:r>
            <a:r>
              <a:rPr lang="ru-RU" sz="2600" b="0" dirty="0">
                <a:latin typeface="Times New Roman" pitchFamily="18" charset="0"/>
              </a:rPr>
              <a:t> - значение, которое делит выборку на две </a:t>
            </a:r>
            <a:r>
              <a:rPr lang="ru-RU" sz="2600" b="0" dirty="0" smtClean="0">
                <a:latin typeface="Times New Roman" pitchFamily="18" charset="0"/>
              </a:rPr>
              <a:t>части так,  </a:t>
            </a:r>
            <a:r>
              <a:rPr lang="ru-RU" sz="2600" b="0" dirty="0">
                <a:latin typeface="Times New Roman" pitchFamily="18" charset="0"/>
              </a:rPr>
              <a:t>что значения, которые меньше медианы, составляют половину (50%) выборки.</a:t>
            </a: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36636" y="1518065"/>
            <a:ext cx="11844471" cy="0"/>
          </a:xfrm>
          <a:prstGeom prst="line">
            <a:avLst/>
          </a:prstGeom>
          <a:ln w="19050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823" y="2455997"/>
            <a:ext cx="2769029" cy="836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/>
              <p:cNvSpPr txBox="1"/>
              <p:nvPr/>
            </p:nvSpPr>
            <p:spPr>
              <a:xfrm>
                <a:off x="7177849" y="4817224"/>
                <a:ext cx="2803640" cy="9261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400" i="1" smtClean="0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1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ru-RU" sz="2400" b="1" i="1" smtClean="0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𝑵</m:t>
                              </m:r>
                            </m:e>
                            <m:sub>
                              <m:r>
                                <a:rPr lang="en-US" sz="2400" b="1" i="1" smtClean="0">
                                  <a:latin typeface="Cambria Math"/>
                                </a:rPr>
                                <m:t>[</m:t>
                              </m:r>
                              <m:f>
                                <m:fPr>
                                  <m:ctrlPr>
                                    <a:rPr lang="en-US" sz="2400" b="1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𝒏</m:t>
                                  </m:r>
                                </m:num>
                                <m:den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𝟐</m:t>
                                  </m:r>
                                </m:den>
                              </m:f>
                              <m:r>
                                <a:rPr lang="en-US" sz="2400" b="1" i="1" smtClean="0">
                                  <a:latin typeface="Cambria Math"/>
                                </a:rPr>
                                <m:t>]</m:t>
                              </m:r>
                            </m:sub>
                          </m:sSub>
                          <m:r>
                            <a:rPr lang="en-US" sz="2400" b="1" i="1" smtClean="0">
                              <a:latin typeface="Cambria Math"/>
                            </a:rPr>
                            <m:t> </m:t>
                          </m:r>
                          <m:r>
                            <a:rPr lang="en-US" sz="2400" b="1" i="1" smtClean="0">
                              <a:latin typeface="Cambria Math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/>
                                </a:rPr>
                                <m:t>𝑵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/>
                                </a:rPr>
                                <m:t>[</m:t>
                              </m:r>
                              <m:f>
                                <m:f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latin typeface="Cambria Math"/>
                                    </a:rPr>
                                    <m:t>𝒏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latin typeface="Cambria Math"/>
                                    </a:rPr>
                                    <m:t>𝟐</m:t>
                                  </m:r>
                                </m:den>
                              </m:f>
                              <m:r>
                                <a:rPr lang="en-US" sz="2400" i="1">
                                  <a:latin typeface="Cambria Math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𝟏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]</m:t>
                              </m:r>
                            </m:sub>
                          </m:sSub>
                        </m:num>
                        <m:den>
                          <m:r>
                            <a:rPr lang="en-US" sz="2400" b="1" i="1" smtClean="0">
                              <a:latin typeface="Cambria Math"/>
                            </a:rPr>
                            <m:t>𝟐</m:t>
                          </m:r>
                        </m:den>
                      </m:f>
                      <m:r>
                        <a:rPr lang="ru-RU" sz="2400" b="1" i="1" smtClean="0">
                          <a:latin typeface="Cambria Math"/>
                        </a:rPr>
                        <m:t>,</m:t>
                      </m:r>
                    </m:oMath>
                  </m:oMathPara>
                </a14:m>
                <a:endParaRPr lang="ru-RU" sz="2400" dirty="0"/>
              </a:p>
            </p:txBody>
          </p:sp>
        </mc:Choice>
        <mc:Fallback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7849" y="4817224"/>
                <a:ext cx="2803640" cy="92615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6358195" y="2446102"/>
                <a:ext cx="3333148" cy="6468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ru-RU" sz="2400" b="1" i="1" smtClean="0">
                            <a:latin typeface="Cambria Math"/>
                          </a:rPr>
                          <m:t>                  </m:t>
                        </m:r>
                        <m:r>
                          <a:rPr lang="en-US" sz="2400" b="1" i="1" smtClean="0">
                            <a:latin typeface="Cambria Math"/>
                          </a:rPr>
                          <m:t>𝑵</m:t>
                        </m:r>
                      </m:e>
                      <m:sub>
                        <m:d>
                          <m:dPr>
                            <m:begChr m:val="["/>
                            <m:endChr m:val="]"/>
                            <m:ctrlPr>
                              <a:rPr lang="en-US" sz="2400" b="1" i="1" smtClean="0">
                                <a:latin typeface="Cambria Math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b="1" i="1" smtClean="0">
                                    <a:latin typeface="Cambria Math"/>
                                  </a:rPr>
                                </m:ctrlPr>
                              </m:fPr>
                              <m:num>
                                <m:r>
                                  <a:rPr lang="en-US" sz="2400" b="1" i="1" smtClean="0">
                                    <a:latin typeface="Cambria Math"/>
                                  </a:rPr>
                                  <m:t>𝒏</m:t>
                                </m:r>
                                <m:r>
                                  <a:rPr lang="en-US" sz="2400" b="1" i="1" smtClean="0">
                                    <a:latin typeface="Cambria Math"/>
                                  </a:rPr>
                                  <m:t>+</m:t>
                                </m:r>
                                <m:r>
                                  <a:rPr lang="en-US" sz="2400" b="1" i="1" smtClean="0">
                                    <a:latin typeface="Cambria Math"/>
                                  </a:rPr>
                                  <m:t>𝟏</m:t>
                                </m:r>
                              </m:num>
                              <m:den>
                                <m:r>
                                  <a:rPr lang="en-US" sz="2400" b="1" i="1" smtClean="0">
                                    <a:latin typeface="Cambria Math"/>
                                  </a:rPr>
                                  <m:t>𝟐</m:t>
                                </m:r>
                              </m:den>
                            </m:f>
                          </m:e>
                        </m:d>
                      </m:sub>
                    </m:sSub>
                    <m:r>
                      <a:rPr lang="ru-RU" sz="2400" b="1" i="1" smtClean="0">
                        <a:latin typeface="Cambria Math"/>
                      </a:rPr>
                      <m:t> </m:t>
                    </m:r>
                    <m:r>
                      <a:rPr lang="en-US" sz="2400" b="1" i="1" smtClean="0">
                        <a:latin typeface="Cambria Math"/>
                      </a:rPr>
                      <m:t>, </m:t>
                    </m:r>
                    <m:r>
                      <a:rPr lang="ru-RU" sz="2400" b="1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ru-RU" sz="2400" dirty="0" smtClean="0"/>
                  <a:t> </a:t>
                </a:r>
                <a:endParaRPr lang="ru-RU" sz="2400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8195" y="2446102"/>
                <a:ext cx="3333148" cy="646844"/>
              </a:xfrm>
              <a:prstGeom prst="rect">
                <a:avLst/>
              </a:prstGeom>
              <a:blipFill rotWithShape="1">
                <a:blip r:embed="rId4"/>
                <a:stretch>
                  <a:fillRect b="-94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7162484" y="5911114"/>
                <a:ext cx="4579436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/>
                        </a:rPr>
                        <m:t>где</m:t>
                      </m:r>
                      <m:r>
                        <a:rPr lang="en-US" i="1">
                          <a:latin typeface="Cambria Math"/>
                        </a:rPr>
                        <m:t> </m:t>
                      </m:r>
                      <m:r>
                        <a:rPr lang="ru-RU" i="1">
                          <a:latin typeface="Cambria Math"/>
                        </a:rPr>
                        <m:t> </m:t>
                      </m:r>
                      <m:r>
                        <a:rPr lang="en-US" i="1">
                          <a:latin typeface="Cambria Math"/>
                        </a:rPr>
                        <m:t>𝒏</m:t>
                      </m:r>
                      <m:r>
                        <a:rPr lang="en-US" i="1">
                          <a:latin typeface="Cambria Math"/>
                        </a:rPr>
                        <m:t> −четное чис</m:t>
                      </m:r>
                      <m:r>
                        <a:rPr lang="ru-RU" i="1">
                          <a:latin typeface="Cambria Math"/>
                        </a:rPr>
                        <m:t>ло элементов</m:t>
                      </m:r>
                    </m:oMath>
                  </m:oMathPara>
                </a14:m>
                <a:endParaRPr lang="ru-RU" dirty="0"/>
              </a:p>
              <a:p>
                <a:endParaRPr lang="ru-RU" sz="3200" dirty="0"/>
              </a:p>
              <a:p>
                <a:endParaRPr lang="ru-RU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2484" y="5911114"/>
                <a:ext cx="4579436" cy="1138773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/>
              <p:cNvSpPr txBox="1"/>
              <p:nvPr/>
            </p:nvSpPr>
            <p:spPr>
              <a:xfrm>
                <a:off x="7314884" y="3152909"/>
                <a:ext cx="4579436" cy="1138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/>
                        </a:rPr>
                        <m:t>где</m:t>
                      </m:r>
                      <m:r>
                        <a:rPr lang="en-US" i="1">
                          <a:latin typeface="Cambria Math"/>
                        </a:rPr>
                        <m:t> </m:t>
                      </m:r>
                      <m:r>
                        <a:rPr lang="ru-RU" i="1">
                          <a:latin typeface="Cambria Math"/>
                        </a:rPr>
                        <m:t> </m:t>
                      </m:r>
                      <m:r>
                        <a:rPr lang="en-US" i="1">
                          <a:latin typeface="Cambria Math"/>
                        </a:rPr>
                        <m:t>𝒏</m:t>
                      </m:r>
                      <m:r>
                        <a:rPr lang="en-US" i="1">
                          <a:latin typeface="Cambria Math"/>
                        </a:rPr>
                        <m:t> −</m:t>
                      </m:r>
                      <m:r>
                        <a:rPr lang="ru-RU" b="1" i="1" smtClean="0">
                          <a:latin typeface="Cambria Math"/>
                        </a:rPr>
                        <m:t>не</m:t>
                      </m:r>
                      <m:r>
                        <a:rPr lang="en-US" i="1">
                          <a:latin typeface="Cambria Math"/>
                        </a:rPr>
                        <m:t>четное</m:t>
                      </m:r>
                      <m:r>
                        <a:rPr lang="ru-RU" i="1">
                          <a:latin typeface="Cambria Math"/>
                        </a:rPr>
                        <m:t> число элементов</m:t>
                      </m:r>
                    </m:oMath>
                  </m:oMathPara>
                </a14:m>
                <a:endParaRPr lang="ru-RU" dirty="0"/>
              </a:p>
              <a:p>
                <a:endParaRPr lang="ru-RU" sz="3200" dirty="0"/>
              </a:p>
              <a:p>
                <a:endParaRPr lang="ru-RU" dirty="0"/>
              </a:p>
            </p:txBody>
          </p:sp>
        </mc:Choice>
        <mc:Fallback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4884" y="3152909"/>
                <a:ext cx="4579436" cy="1138773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375823" y="5407817"/>
            <a:ext cx="4211515" cy="579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0" dirty="0">
                <a:solidFill>
                  <a:srgbClr val="6E32E0"/>
                </a:solidFill>
                <a:latin typeface="Times New Roman" pitchFamily="18" charset="0"/>
              </a:rPr>
              <a:t> </a:t>
            </a:r>
            <a:r>
              <a:rPr lang="ru-RU" b="0" dirty="0" smtClean="0">
                <a:latin typeface="Times New Roman" pitchFamily="18" charset="0"/>
              </a:rPr>
              <a:t>Медиана </a:t>
            </a:r>
            <a:r>
              <a:rPr lang="ru-RU" b="0" dirty="0">
                <a:latin typeface="Times New Roman" pitchFamily="18" charset="0"/>
              </a:rPr>
              <a:t>= (3+7) /2 =5</a:t>
            </a:r>
            <a:endParaRPr lang="ru-RU" dirty="0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263770" y="4114800"/>
            <a:ext cx="1147815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9438" y="466725"/>
            <a:ext cx="8251825" cy="5211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9203203" y="466725"/>
                <a:ext cx="2803640" cy="9261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sz="2400" i="1" smtClean="0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1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ru-RU" sz="2400" b="1" i="1" smtClean="0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sz="2400" b="1" i="1" smtClean="0">
                                  <a:latin typeface="Cambria Math"/>
                                </a:rPr>
                                <m:t>𝑵</m:t>
                              </m:r>
                            </m:e>
                            <m:sub>
                              <m:r>
                                <a:rPr lang="en-US" sz="2400" b="1" i="1" smtClean="0">
                                  <a:latin typeface="Cambria Math"/>
                                </a:rPr>
                                <m:t>[</m:t>
                              </m:r>
                              <m:f>
                                <m:fPr>
                                  <m:ctrlPr>
                                    <a:rPr lang="en-US" sz="2400" b="1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𝒏</m:t>
                                  </m:r>
                                </m:num>
                                <m:den>
                                  <m:r>
                                    <a:rPr lang="en-US" sz="2400" b="1" i="1" smtClean="0">
                                      <a:latin typeface="Cambria Math"/>
                                    </a:rPr>
                                    <m:t>𝟐</m:t>
                                  </m:r>
                                </m:den>
                              </m:f>
                              <m:r>
                                <a:rPr lang="en-US" sz="2400" b="1" i="1" smtClean="0">
                                  <a:latin typeface="Cambria Math"/>
                                </a:rPr>
                                <m:t>]</m:t>
                              </m:r>
                            </m:sub>
                          </m:sSub>
                          <m:r>
                            <a:rPr lang="en-US" sz="2400" b="1" i="1" smtClean="0">
                              <a:latin typeface="Cambria Math"/>
                            </a:rPr>
                            <m:t> </m:t>
                          </m:r>
                          <m:r>
                            <a:rPr lang="en-US" sz="2400" b="1" i="1" smtClean="0">
                              <a:latin typeface="Cambria Math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400" b="1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b="1" i="1" smtClean="0">
                                  <a:latin typeface="Cambria Math"/>
                                </a:rPr>
                                <m:t>𝑵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/>
                                </a:rPr>
                                <m:t>[</m:t>
                              </m:r>
                              <m:f>
                                <m:f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latin typeface="Cambria Math"/>
                                    </a:rPr>
                                    <m:t>𝒏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latin typeface="Cambria Math"/>
                                    </a:rPr>
                                    <m:t>𝟐</m:t>
                                  </m:r>
                                </m:den>
                              </m:f>
                              <m:r>
                                <a:rPr lang="en-US" sz="2400" i="1">
                                  <a:latin typeface="Cambria Math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𝟏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]</m:t>
                              </m:r>
                            </m:sub>
                          </m:sSub>
                        </m:num>
                        <m:den>
                          <m:r>
                            <a:rPr lang="en-US" sz="2400" b="1" i="1" smtClean="0">
                              <a:latin typeface="Cambria Math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ru-RU" sz="24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03203" y="466725"/>
                <a:ext cx="2803640" cy="92615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9897" y="2307660"/>
            <a:ext cx="4005263" cy="1160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Прямая соединительная линия 4"/>
          <p:cNvCxnSpPr/>
          <p:nvPr/>
        </p:nvCxnSpPr>
        <p:spPr>
          <a:xfrm>
            <a:off x="76911" y="1731710"/>
            <a:ext cx="11844471" cy="0"/>
          </a:xfrm>
          <a:prstGeom prst="line">
            <a:avLst/>
          </a:prstGeom>
          <a:ln w="19050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90847" y="1109551"/>
            <a:ext cx="10810306" cy="78453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Times New Roman" pitchFamily="18" charset="0"/>
              </a:rPr>
              <a:t>Мода - наиболее часто встречающееся в выборке значение</a:t>
            </a:r>
            <a:r>
              <a:rPr lang="ru-RU" sz="3200" dirty="0">
                <a:latin typeface="Times New Roman" pitchFamily="18" charset="0"/>
              </a:rPr>
              <a:t>.</a:t>
            </a:r>
            <a:r>
              <a:rPr lang="ru-RU" dirty="0">
                <a:latin typeface="Times New Roman" pitchFamily="18" charset="0"/>
              </a:rPr>
              <a:t/>
            </a:r>
            <a:br>
              <a:rPr lang="ru-RU" dirty="0">
                <a:latin typeface="Times New Roman" pitchFamily="18" charset="0"/>
              </a:rPr>
            </a:br>
            <a:endParaRPr lang="ru-RU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extBox 3"/>
          <p:cNvSpPr txBox="1">
            <a:spLocks noChangeArrowheads="1"/>
          </p:cNvSpPr>
          <p:nvPr/>
        </p:nvSpPr>
        <p:spPr bwMode="auto">
          <a:xfrm>
            <a:off x="500062" y="1514475"/>
            <a:ext cx="11233313" cy="397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b="0" i="1" dirty="0">
                <a:solidFill>
                  <a:srgbClr val="6E32E0"/>
                </a:solidFill>
                <a:latin typeface="Times New Roman" pitchFamily="18" charset="0"/>
              </a:rPr>
              <a:t>Первый квартиль</a:t>
            </a:r>
            <a:r>
              <a:rPr lang="ru-RU" b="0" dirty="0">
                <a:latin typeface="Times New Roman" pitchFamily="18" charset="0"/>
              </a:rPr>
              <a:t> - такое значение, </a:t>
            </a:r>
            <a:r>
              <a:rPr lang="ru-RU" b="0" dirty="0" smtClean="0">
                <a:latin typeface="Times New Roman" pitchFamily="18" charset="0"/>
              </a:rPr>
              <a:t>что</a:t>
            </a:r>
            <a:r>
              <a:rPr lang="en-US" b="0" dirty="0" smtClean="0">
                <a:latin typeface="Times New Roman" pitchFamily="18" charset="0"/>
              </a:rPr>
              <a:t>  </a:t>
            </a:r>
            <a:r>
              <a:rPr lang="ru-RU" b="0" dirty="0" smtClean="0">
                <a:solidFill>
                  <a:srgbClr val="6E32E0"/>
                </a:solidFill>
                <a:latin typeface="Times New Roman" pitchFamily="18" charset="0"/>
              </a:rPr>
              <a:t>25</a:t>
            </a:r>
            <a:r>
              <a:rPr lang="ru-RU" b="0" dirty="0">
                <a:solidFill>
                  <a:srgbClr val="6E32E0"/>
                </a:solidFill>
                <a:latin typeface="Times New Roman" pitchFamily="18" charset="0"/>
              </a:rPr>
              <a:t>%</a:t>
            </a:r>
            <a:r>
              <a:rPr lang="ru-RU" b="0" dirty="0">
                <a:latin typeface="Times New Roman" pitchFamily="18" charset="0"/>
              </a:rPr>
              <a:t> наблюдений в выборке не превышают эту величину.</a:t>
            </a:r>
            <a:br>
              <a:rPr lang="ru-RU" b="0" dirty="0">
                <a:latin typeface="Times New Roman" pitchFamily="18" charset="0"/>
              </a:rPr>
            </a:br>
            <a:r>
              <a:rPr lang="ru-RU" b="0" dirty="0">
                <a:latin typeface="Times New Roman" pitchFamily="18" charset="0"/>
              </a:rPr>
              <a:t/>
            </a:r>
            <a:br>
              <a:rPr lang="ru-RU" b="0" dirty="0">
                <a:latin typeface="Times New Roman" pitchFamily="18" charset="0"/>
              </a:rPr>
            </a:br>
            <a:r>
              <a:rPr lang="ru-RU" b="0" dirty="0">
                <a:latin typeface="Times New Roman" pitchFamily="18" charset="0"/>
              </a:rPr>
              <a:t/>
            </a:r>
            <a:br>
              <a:rPr lang="ru-RU" b="0" dirty="0">
                <a:latin typeface="Times New Roman" pitchFamily="18" charset="0"/>
              </a:rPr>
            </a:br>
            <a:r>
              <a:rPr lang="ru-RU" b="0" i="1" dirty="0">
                <a:solidFill>
                  <a:srgbClr val="6E32E0"/>
                </a:solidFill>
                <a:latin typeface="Times New Roman" pitchFamily="18" charset="0"/>
              </a:rPr>
              <a:t>Второй квартиль</a:t>
            </a:r>
            <a:r>
              <a:rPr lang="ru-RU" b="0" dirty="0">
                <a:latin typeface="Times New Roman" pitchFamily="18" charset="0"/>
              </a:rPr>
              <a:t> - синоним медианы.</a:t>
            </a:r>
            <a:br>
              <a:rPr lang="ru-RU" b="0" dirty="0">
                <a:latin typeface="Times New Roman" pitchFamily="18" charset="0"/>
              </a:rPr>
            </a:br>
            <a:r>
              <a:rPr lang="ru-RU" b="0" dirty="0">
                <a:latin typeface="Times New Roman" pitchFamily="18" charset="0"/>
              </a:rPr>
              <a:t/>
            </a:r>
            <a:br>
              <a:rPr lang="ru-RU" b="0" dirty="0">
                <a:latin typeface="Times New Roman" pitchFamily="18" charset="0"/>
              </a:rPr>
            </a:br>
            <a:r>
              <a:rPr lang="ru-RU" b="0" dirty="0">
                <a:latin typeface="Times New Roman" pitchFamily="18" charset="0"/>
              </a:rPr>
              <a:t/>
            </a:r>
            <a:br>
              <a:rPr lang="ru-RU" b="0" dirty="0">
                <a:latin typeface="Times New Roman" pitchFamily="18" charset="0"/>
              </a:rPr>
            </a:br>
            <a:r>
              <a:rPr lang="ru-RU" b="0" i="1" dirty="0">
                <a:solidFill>
                  <a:srgbClr val="6E32E0"/>
                </a:solidFill>
                <a:latin typeface="Times New Roman" pitchFamily="18" charset="0"/>
              </a:rPr>
              <a:t>Третий квартиль</a:t>
            </a:r>
            <a:r>
              <a:rPr lang="ru-RU" b="0" dirty="0">
                <a:latin typeface="Times New Roman" pitchFamily="18" charset="0"/>
              </a:rPr>
              <a:t> - такое значение, </a:t>
            </a:r>
            <a:r>
              <a:rPr lang="ru-RU" b="0" dirty="0" smtClean="0">
                <a:latin typeface="Times New Roman" pitchFamily="18" charset="0"/>
              </a:rPr>
              <a:t>что</a:t>
            </a:r>
            <a:r>
              <a:rPr lang="en-US" b="0" dirty="0" smtClean="0">
                <a:latin typeface="Times New Roman" pitchFamily="18" charset="0"/>
              </a:rPr>
              <a:t> </a:t>
            </a:r>
            <a:r>
              <a:rPr lang="ru-RU" b="0" dirty="0" smtClean="0">
                <a:solidFill>
                  <a:srgbClr val="6E32E0"/>
                </a:solidFill>
                <a:latin typeface="Times New Roman" pitchFamily="18" charset="0"/>
              </a:rPr>
              <a:t>75</a:t>
            </a:r>
            <a:r>
              <a:rPr lang="ru-RU" b="0" dirty="0">
                <a:solidFill>
                  <a:srgbClr val="6E32E0"/>
                </a:solidFill>
                <a:latin typeface="Times New Roman" pitchFamily="18" charset="0"/>
              </a:rPr>
              <a:t>%</a:t>
            </a:r>
            <a:r>
              <a:rPr lang="ru-RU" b="0" dirty="0">
                <a:latin typeface="Times New Roman" pitchFamily="18" charset="0"/>
              </a:rPr>
              <a:t> наблюдений в выборке не превышают эту величину.</a:t>
            </a:r>
            <a:endParaRPr lang="en-US" b="0" dirty="0">
              <a:latin typeface="Times New Roman" pitchFamily="18" charset="0"/>
            </a:endParaRPr>
          </a:p>
          <a:p>
            <a:endParaRPr lang="en-US" b="0" dirty="0" smtClean="0">
              <a:latin typeface="Times New Roman" pitchFamily="18" charset="0"/>
            </a:endParaRPr>
          </a:p>
          <a:p>
            <a:endParaRPr lang="en-US" b="0" dirty="0">
              <a:latin typeface="Times New Roman" pitchFamily="18" charset="0"/>
            </a:endParaRPr>
          </a:p>
          <a:p>
            <a:r>
              <a:rPr lang="ru-RU" b="0" i="1" dirty="0" err="1">
                <a:solidFill>
                  <a:srgbClr val="6E32E0"/>
                </a:solidFill>
                <a:latin typeface="Times New Roman" pitchFamily="18" charset="0"/>
              </a:rPr>
              <a:t>Интерквартильное</a:t>
            </a:r>
            <a:r>
              <a:rPr lang="ru-RU" b="0" i="1" dirty="0">
                <a:solidFill>
                  <a:srgbClr val="6E32E0"/>
                </a:solidFill>
                <a:latin typeface="Times New Roman" pitchFamily="18" charset="0"/>
              </a:rPr>
              <a:t> расстояние</a:t>
            </a:r>
            <a:r>
              <a:rPr lang="ru-RU" b="0" dirty="0">
                <a:latin typeface="Times New Roman" pitchFamily="18" charset="0"/>
              </a:rPr>
              <a:t> - отрезок</a:t>
            </a:r>
            <a:r>
              <a:rPr lang="ru-RU" b="0" dirty="0" smtClean="0">
                <a:latin typeface="Times New Roman" pitchFamily="18" charset="0"/>
              </a:rPr>
              <a:t>,</a:t>
            </a:r>
            <a:r>
              <a:rPr lang="en-US" b="0" dirty="0" smtClean="0">
                <a:latin typeface="Times New Roman" pitchFamily="18" charset="0"/>
              </a:rPr>
              <a:t> </a:t>
            </a:r>
            <a:r>
              <a:rPr lang="ru-RU" b="0" dirty="0" smtClean="0">
                <a:latin typeface="Times New Roman" pitchFamily="18" charset="0"/>
              </a:rPr>
              <a:t> </a:t>
            </a:r>
            <a:r>
              <a:rPr lang="ru-RU" b="0" dirty="0">
                <a:latin typeface="Times New Roman" pitchFamily="18" charset="0"/>
              </a:rPr>
              <a:t>равный разности 3-го и 1-го квартиля.</a:t>
            </a:r>
          </a:p>
          <a:p>
            <a:endParaRPr lang="ru-RU" b="0" dirty="0">
              <a:latin typeface="Times New Roman" pitchFamily="18" charset="0"/>
            </a:endParaRPr>
          </a:p>
          <a:p>
            <a:endParaRPr lang="ru-RU" b="0" dirty="0">
              <a:latin typeface="Times New Roman" pitchFamily="18" charset="0"/>
            </a:endParaRPr>
          </a:p>
          <a:p>
            <a:r>
              <a:rPr lang="ru-RU" b="0" dirty="0">
                <a:latin typeface="Times New Roman" pitchFamily="18" charset="0"/>
              </a:rPr>
              <a:t/>
            </a:r>
            <a:br>
              <a:rPr lang="ru-RU" b="0" dirty="0">
                <a:latin typeface="Times New Roman" pitchFamily="18" charset="0"/>
              </a:rPr>
            </a:br>
            <a:endParaRPr lang="ru-RU" b="0" dirty="0">
              <a:latin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75873" y="564022"/>
            <a:ext cx="7531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0" dirty="0" smtClean="0">
                <a:latin typeface="Roboto"/>
              </a:rPr>
              <a:t>Параметры, нечувствительные к выбросам</a:t>
            </a:r>
            <a:endParaRPr lang="ru-RU" sz="2800" b="0" dirty="0">
              <a:latin typeface="Roboto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500063" y="1375873"/>
            <a:ext cx="11105126" cy="0"/>
          </a:xfrm>
          <a:prstGeom prst="line">
            <a:avLst/>
          </a:prstGeom>
          <a:ln w="28575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95388" y="90488"/>
            <a:ext cx="9799637" cy="661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Box 3"/>
          <p:cNvSpPr txBox="1">
            <a:spLocks noChangeArrowheads="1"/>
          </p:cNvSpPr>
          <p:nvPr/>
        </p:nvSpPr>
        <p:spPr bwMode="auto">
          <a:xfrm>
            <a:off x="844550" y="728663"/>
            <a:ext cx="7126288" cy="264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2400" b="0">
                <a:latin typeface="Times New Roman" pitchFamily="18" charset="0"/>
              </a:rPr>
              <a:t>Помимо </a:t>
            </a:r>
            <a:r>
              <a:rPr lang="ru-RU" sz="2400">
                <a:latin typeface="Times New Roman" pitchFamily="18" charset="0"/>
              </a:rPr>
              <a:t>квартилей</a:t>
            </a:r>
            <a:r>
              <a:rPr lang="ru-RU" sz="2400" b="0">
                <a:latin typeface="Times New Roman" pitchFamily="18" charset="0"/>
              </a:rPr>
              <a:t>, в статистике используются: </a:t>
            </a:r>
            <a:br>
              <a:rPr lang="ru-RU" sz="2400" b="0">
                <a:latin typeface="Times New Roman" pitchFamily="18" charset="0"/>
              </a:rPr>
            </a:br>
            <a:endParaRPr lang="en-US" sz="2400" b="0">
              <a:latin typeface="Times New Roman" pitchFamily="18" charset="0"/>
            </a:endParaRPr>
          </a:p>
          <a:p>
            <a:r>
              <a:rPr lang="en-US" sz="2400" b="0">
                <a:latin typeface="Times New Roman" pitchFamily="18" charset="0"/>
              </a:rPr>
              <a:t>-</a:t>
            </a:r>
            <a:r>
              <a:rPr lang="ru-RU" sz="2400">
                <a:latin typeface="Times New Roman" pitchFamily="18" charset="0"/>
              </a:rPr>
              <a:t>перцентили</a:t>
            </a:r>
            <a:r>
              <a:rPr lang="ru-RU" sz="2400" b="0">
                <a:latin typeface="Times New Roman" pitchFamily="18" charset="0"/>
              </a:rPr>
              <a:t>, </a:t>
            </a:r>
            <a:endParaRPr lang="en-US" sz="2400" b="0">
              <a:latin typeface="Times New Roman" pitchFamily="18" charset="0"/>
            </a:endParaRPr>
          </a:p>
          <a:p>
            <a:r>
              <a:rPr lang="en-US" sz="2400" b="0">
                <a:latin typeface="Times New Roman" pitchFamily="18" charset="0"/>
              </a:rPr>
              <a:t/>
            </a:r>
            <a:br>
              <a:rPr lang="en-US" sz="2400" b="0">
                <a:latin typeface="Times New Roman" pitchFamily="18" charset="0"/>
              </a:rPr>
            </a:br>
            <a:r>
              <a:rPr lang="en-US" sz="2400" b="0">
                <a:latin typeface="Times New Roman" pitchFamily="18" charset="0"/>
              </a:rPr>
              <a:t>-</a:t>
            </a:r>
            <a:r>
              <a:rPr lang="ru-RU" sz="2400">
                <a:latin typeface="Times New Roman" pitchFamily="18" charset="0"/>
              </a:rPr>
              <a:t>децили</a:t>
            </a:r>
            <a:endParaRPr lang="en-US" sz="2400" b="0">
              <a:latin typeface="Times New Roman" pitchFamily="18" charset="0"/>
            </a:endParaRPr>
          </a:p>
          <a:p>
            <a:r>
              <a:rPr lang="en-US" sz="2400" b="0">
                <a:latin typeface="Times New Roman" pitchFamily="18" charset="0"/>
              </a:rPr>
              <a:t/>
            </a:r>
            <a:br>
              <a:rPr lang="en-US" sz="2400" b="0">
                <a:latin typeface="Times New Roman" pitchFamily="18" charset="0"/>
              </a:rPr>
            </a:br>
            <a:endParaRPr lang="ru-RU" sz="2400" b="0">
              <a:latin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Рисунок 9"/>
          <p:cNvPicPr>
            <a:picLocks noGrp="1" noChangeAspect="1"/>
          </p:cNvPicPr>
          <p:nvPr>
            <p:ph type="pic" idx="10"/>
          </p:nvPr>
        </p:nvPicPr>
        <p:blipFill>
          <a:blip r:embed="rId2"/>
          <a:srcRect t="7651" b="7651"/>
          <a:stretch>
            <a:fillRect/>
          </a:stretch>
        </p:blipFill>
        <p:spPr bwMode="auto">
          <a:xfrm>
            <a:off x="0" y="0"/>
            <a:ext cx="12192000" cy="6870700"/>
          </a:xfrm>
          <a:noFill/>
          <a:ln>
            <a:miter lim="800000"/>
            <a:headEnd/>
            <a:tailEnd/>
          </a:ln>
        </p:spPr>
      </p:pic>
      <p:sp>
        <p:nvSpPr>
          <p:cNvPr id="3" name="Заголовок 2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63" y="2776538"/>
            <a:ext cx="10282237" cy="2366962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dirty="0" smtClean="0"/>
              <a:t>Теория вероятности и математическая статистика</a:t>
            </a:r>
            <a:endParaRPr lang="ru-RU" dirty="0"/>
          </a:p>
        </p:txBody>
      </p:sp>
      <p:sp>
        <p:nvSpPr>
          <p:cNvPr id="29699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90563" y="5497513"/>
            <a:ext cx="9918700" cy="106838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ts val="3138"/>
              </a:lnSpc>
            </a:pPr>
            <a:r>
              <a:rPr lang="ru-RU" b="1" smtClean="0">
                <a:latin typeface="Roboto"/>
                <a:ea typeface="Roboto"/>
                <a:cs typeface="Roboto"/>
              </a:rPr>
              <a:t>Описательная статистика. Качественные и количественные характеристики популяции. Графическое представление данных</a:t>
            </a:r>
          </a:p>
          <a:p>
            <a:pPr eaLnBrk="1" hangingPunct="1">
              <a:lnSpc>
                <a:spcPts val="3138"/>
              </a:lnSpc>
            </a:pPr>
            <a:endParaRPr lang="ru-RU" b="1" smtClean="0">
              <a:latin typeface="Roboto"/>
              <a:ea typeface="Roboto"/>
              <a:cs typeface="Roboto"/>
            </a:endParaRPr>
          </a:p>
          <a:p>
            <a:pPr eaLnBrk="1" hangingPunct="1">
              <a:lnSpc>
                <a:spcPts val="3138"/>
              </a:lnSpc>
            </a:pPr>
            <a:endParaRPr lang="en-US" b="1" smtClean="0">
              <a:latin typeface="Roboto"/>
              <a:ea typeface="Roboto"/>
              <a:cs typeface="Roboto"/>
            </a:endParaRPr>
          </a:p>
          <a:p>
            <a:pPr eaLnBrk="1" hangingPunct="1">
              <a:lnSpc>
                <a:spcPts val="3138"/>
              </a:lnSpc>
            </a:pPr>
            <a:endParaRPr lang="ru-RU" b="1" smtClean="0">
              <a:latin typeface="Roboto"/>
              <a:ea typeface="Roboto"/>
              <a:cs typeface="Roboto"/>
            </a:endParaRPr>
          </a:p>
          <a:p>
            <a:pPr eaLnBrk="1" hangingPunct="1">
              <a:lnSpc>
                <a:spcPts val="3138"/>
              </a:lnSpc>
            </a:pPr>
            <a:endParaRPr lang="ru-RU" smtClean="0">
              <a:latin typeface="Roboto"/>
              <a:ea typeface="Roboto"/>
              <a:cs typeface="Roboto"/>
            </a:endParaRPr>
          </a:p>
        </p:txBody>
      </p:sp>
      <p:pic>
        <p:nvPicPr>
          <p:cNvPr id="29700" name="Рисунок 1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8988" y="644525"/>
            <a:ext cx="2811462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701" name="Текст 3"/>
          <p:cNvSpPr txBox="1">
            <a:spLocks/>
          </p:cNvSpPr>
          <p:nvPr/>
        </p:nvSpPr>
        <p:spPr bwMode="auto">
          <a:xfrm>
            <a:off x="6503988" y="809625"/>
            <a:ext cx="5024437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lnSpc>
                <a:spcPts val="3138"/>
              </a:lnSpc>
              <a:spcBef>
                <a:spcPts val="1000"/>
              </a:spcBef>
              <a:buFont typeface="Arial" charset="0"/>
              <a:buNone/>
            </a:pPr>
            <a:r>
              <a:rPr lang="ru-RU" sz="2200" b="0">
                <a:latin typeface="Roboto"/>
                <a:ea typeface="Roboto"/>
                <a:cs typeface="Roboto"/>
              </a:rPr>
              <a:t>Урок 3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Box 6"/>
          <p:cNvSpPr txBox="1">
            <a:spLocks noChangeArrowheads="1"/>
          </p:cNvSpPr>
          <p:nvPr/>
        </p:nvSpPr>
        <p:spPr bwMode="auto">
          <a:xfrm>
            <a:off x="316194" y="1390478"/>
            <a:ext cx="10401300" cy="4247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b="0" dirty="0">
                <a:latin typeface="Times New Roman" pitchFamily="18" charset="0"/>
              </a:rPr>
              <a:t>32.34566, </a:t>
            </a:r>
            <a:r>
              <a:rPr lang="en-US" b="0" dirty="0" smtClean="0">
                <a:latin typeface="Times New Roman" pitchFamily="18" charset="0"/>
              </a:rPr>
              <a:t> </a:t>
            </a:r>
          </a:p>
          <a:p>
            <a:r>
              <a:rPr lang="ru-RU" b="0" dirty="0" smtClean="0">
                <a:latin typeface="Times New Roman" pitchFamily="18" charset="0"/>
              </a:rPr>
              <a:t>34.96313,</a:t>
            </a:r>
            <a:r>
              <a:rPr lang="en-US" b="0" dirty="0" smtClean="0">
                <a:latin typeface="Times New Roman" pitchFamily="18" charset="0"/>
              </a:rPr>
              <a:t> </a:t>
            </a:r>
          </a:p>
          <a:p>
            <a:r>
              <a:rPr lang="ru-RU" b="0" dirty="0" smtClean="0">
                <a:latin typeface="Times New Roman" pitchFamily="18" charset="0"/>
              </a:rPr>
              <a:t>33.87</a:t>
            </a:r>
            <a:r>
              <a:rPr lang="ru-RU" b="0" dirty="0">
                <a:latin typeface="Times New Roman" pitchFamily="18" charset="0"/>
              </a:rPr>
              <a:t>, </a:t>
            </a:r>
            <a:endParaRPr lang="en-US" b="0" dirty="0" smtClean="0">
              <a:latin typeface="Times New Roman" pitchFamily="18" charset="0"/>
            </a:endParaRPr>
          </a:p>
          <a:p>
            <a:r>
              <a:rPr lang="ru-RU" b="0" dirty="0" smtClean="0">
                <a:latin typeface="Times New Roman" pitchFamily="18" charset="0"/>
              </a:rPr>
              <a:t>35.61900</a:t>
            </a:r>
            <a:r>
              <a:rPr lang="ru-RU" b="0" dirty="0">
                <a:latin typeface="Times New Roman" pitchFamily="18" charset="0"/>
              </a:rPr>
              <a:t>, </a:t>
            </a:r>
            <a:endParaRPr lang="en-US" b="0" dirty="0" smtClean="0">
              <a:latin typeface="Times New Roman" pitchFamily="18" charset="0"/>
            </a:endParaRPr>
          </a:p>
          <a:p>
            <a:r>
              <a:rPr lang="ru-RU" b="0" dirty="0" smtClean="0">
                <a:latin typeface="Times New Roman" pitchFamily="18" charset="0"/>
              </a:rPr>
              <a:t>35.60872,</a:t>
            </a:r>
            <a:r>
              <a:rPr lang="en-US" b="0" dirty="0" smtClean="0">
                <a:latin typeface="Times New Roman" pitchFamily="18" charset="0"/>
              </a:rPr>
              <a:t> </a:t>
            </a:r>
          </a:p>
          <a:p>
            <a:r>
              <a:rPr lang="ru-RU" b="0" dirty="0" smtClean="0">
                <a:latin typeface="Times New Roman" pitchFamily="18" charset="0"/>
              </a:rPr>
              <a:t>33.11,</a:t>
            </a:r>
            <a:endParaRPr lang="en-US" b="0" dirty="0" smtClean="0">
              <a:latin typeface="Times New Roman" pitchFamily="18" charset="0"/>
            </a:endParaRPr>
          </a:p>
          <a:p>
            <a:r>
              <a:rPr lang="ru-RU" b="0" dirty="0" smtClean="0">
                <a:latin typeface="Times New Roman" pitchFamily="18" charset="0"/>
              </a:rPr>
              <a:t>32.78</a:t>
            </a:r>
            <a:r>
              <a:rPr lang="ru-RU" b="0" dirty="0">
                <a:latin typeface="Times New Roman" pitchFamily="18" charset="0"/>
              </a:rPr>
              <a:t>, </a:t>
            </a:r>
            <a:endParaRPr lang="en-US" b="0" dirty="0" smtClean="0">
              <a:latin typeface="Times New Roman" pitchFamily="18" charset="0"/>
            </a:endParaRPr>
          </a:p>
          <a:p>
            <a:r>
              <a:rPr lang="ru-RU" b="0" dirty="0" smtClean="0">
                <a:latin typeface="Times New Roman" pitchFamily="18" charset="0"/>
              </a:rPr>
              <a:t>30.</a:t>
            </a:r>
            <a:r>
              <a:rPr lang="en-US" b="0" dirty="0" smtClean="0">
                <a:latin typeface="Times New Roman" pitchFamily="18" charset="0"/>
              </a:rPr>
              <a:t>7</a:t>
            </a:r>
            <a:r>
              <a:rPr lang="ru-RU" b="0" dirty="0" smtClean="0">
                <a:latin typeface="Times New Roman" pitchFamily="18" charset="0"/>
              </a:rPr>
              <a:t>1787,</a:t>
            </a:r>
            <a:endParaRPr lang="en-US" b="0" dirty="0" smtClean="0">
              <a:latin typeface="Times New Roman" pitchFamily="18" charset="0"/>
            </a:endParaRPr>
          </a:p>
          <a:p>
            <a:r>
              <a:rPr lang="ru-RU" b="0" dirty="0" smtClean="0">
                <a:latin typeface="Times New Roman" pitchFamily="18" charset="0"/>
              </a:rPr>
              <a:t>30.45296 ,</a:t>
            </a:r>
            <a:endParaRPr lang="en-US" b="0" dirty="0" smtClean="0">
              <a:latin typeface="Times New Roman" pitchFamily="18" charset="0"/>
            </a:endParaRPr>
          </a:p>
          <a:p>
            <a:r>
              <a:rPr lang="ru-RU" b="0" dirty="0" smtClean="0">
                <a:latin typeface="Times New Roman" pitchFamily="18" charset="0"/>
              </a:rPr>
              <a:t>36.41410</a:t>
            </a:r>
            <a:r>
              <a:rPr lang="ru-RU" b="0" dirty="0">
                <a:latin typeface="Times New Roman" pitchFamily="18" charset="0"/>
              </a:rPr>
              <a:t>, </a:t>
            </a:r>
            <a:endParaRPr lang="en-US" b="0" dirty="0" smtClean="0">
              <a:latin typeface="Times New Roman" pitchFamily="18" charset="0"/>
            </a:endParaRPr>
          </a:p>
          <a:p>
            <a:r>
              <a:rPr lang="ru-RU" b="0" dirty="0" smtClean="0">
                <a:latin typeface="Times New Roman" pitchFamily="18" charset="0"/>
              </a:rPr>
              <a:t>37.86643</a:t>
            </a:r>
            <a:endParaRPr lang="en-US" b="0" dirty="0">
              <a:latin typeface="Times New Roman" pitchFamily="18" charset="0"/>
            </a:endParaRPr>
          </a:p>
          <a:p>
            <a:endParaRPr lang="en-US" b="0" dirty="0">
              <a:latin typeface="Times New Roman" pitchFamily="18" charset="0"/>
            </a:endParaRPr>
          </a:p>
          <a:p>
            <a:r>
              <a:rPr lang="en-US" b="0" dirty="0">
                <a:latin typeface="Times New Roman" pitchFamily="18" charset="0"/>
              </a:rPr>
              <a:t>R = X max  - X min = </a:t>
            </a:r>
            <a:r>
              <a:rPr lang="ru-RU" b="0" dirty="0">
                <a:latin typeface="Times New Roman" pitchFamily="18" charset="0"/>
              </a:rPr>
              <a:t>37.86643</a:t>
            </a:r>
            <a:r>
              <a:rPr lang="en-US" b="0" dirty="0">
                <a:latin typeface="Times New Roman" pitchFamily="18" charset="0"/>
              </a:rPr>
              <a:t>- </a:t>
            </a:r>
            <a:r>
              <a:rPr lang="ru-RU" b="0" dirty="0">
                <a:latin typeface="Times New Roman" pitchFamily="18" charset="0"/>
              </a:rPr>
              <a:t>30.45296</a:t>
            </a:r>
            <a:r>
              <a:rPr lang="en-US" b="0" dirty="0">
                <a:latin typeface="Times New Roman" pitchFamily="18" charset="0"/>
              </a:rPr>
              <a:t> </a:t>
            </a:r>
            <a:endParaRPr lang="ru-RU" b="0" dirty="0">
              <a:latin typeface="Times New Roman" pitchFamily="18" charset="0"/>
            </a:endParaRPr>
          </a:p>
          <a:p>
            <a:endParaRPr lang="ru-RU" b="0" dirty="0">
              <a:latin typeface="Times New Roman" pitchFamily="18" charset="0"/>
            </a:endParaRPr>
          </a:p>
          <a:p>
            <a:endParaRPr lang="ru-RU" b="0" dirty="0">
              <a:latin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38998" y="393107"/>
            <a:ext cx="14283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600" dirty="0" smtClean="0">
                <a:latin typeface="Roboto"/>
              </a:rPr>
              <a:t>Размах</a:t>
            </a:r>
            <a:r>
              <a:rPr lang="ru-RU" dirty="0" smtClean="0"/>
              <a:t> </a:t>
            </a:r>
            <a:endParaRPr lang="ru-RU" dirty="0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316194" y="1042587"/>
            <a:ext cx="11536823" cy="0"/>
          </a:xfrm>
          <a:prstGeom prst="line">
            <a:avLst/>
          </a:prstGeom>
          <a:ln w="19050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3565" y="1390478"/>
            <a:ext cx="6210300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Заголовок 1"/>
          <p:cNvSpPr>
            <a:spLocks noGrp="1"/>
          </p:cNvSpPr>
          <p:nvPr>
            <p:ph type="title"/>
          </p:nvPr>
        </p:nvSpPr>
        <p:spPr bwMode="auto">
          <a:xfrm>
            <a:off x="690563" y="460375"/>
            <a:ext cx="10810875" cy="78422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ru-RU" sz="3600" b="1" smtClean="0">
                <a:latin typeface="Roboto"/>
                <a:ea typeface="Roboto"/>
                <a:cs typeface="Roboto"/>
              </a:rPr>
              <a:t>Графическое представление данных</a:t>
            </a:r>
          </a:p>
        </p:txBody>
      </p:sp>
      <p:sp>
        <p:nvSpPr>
          <p:cNvPr id="5" name="Текст 2">
            <a:extLst>
              <a:ext uri="{FF2B5EF4-FFF2-40B4-BE49-F238E27FC236}"/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9751" y="1555388"/>
            <a:ext cx="10810307" cy="940189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buFont typeface="+mj-lt"/>
              <a:buNone/>
              <a:defRPr/>
            </a:pPr>
            <a:r>
              <a:rPr lang="ru-RU" i="1" dirty="0" smtClean="0"/>
              <a:t>Гистограмма</a:t>
            </a:r>
            <a:br>
              <a:rPr lang="ru-RU" i="1" dirty="0" smtClean="0"/>
            </a:br>
            <a:endParaRPr lang="ru-RU" i="1" dirty="0" smtClean="0"/>
          </a:p>
          <a:p>
            <a:pPr eaLnBrk="1" fontAlgn="auto" hangingPunct="1">
              <a:spcAft>
                <a:spcPts val="0"/>
              </a:spcAft>
              <a:buFont typeface="+mj-lt"/>
              <a:buNone/>
              <a:defRPr/>
            </a:pPr>
            <a:r>
              <a:rPr lang="en-US" i="1" dirty="0" smtClean="0"/>
              <a:t> </a:t>
            </a:r>
            <a:r>
              <a:rPr lang="en-US" i="1" dirty="0"/>
              <a:t> </a:t>
            </a:r>
            <a:r>
              <a:rPr lang="en-US" i="1" dirty="0" smtClean="0"/>
              <a:t>           </a:t>
            </a:r>
            <a:r>
              <a:rPr lang="en-US" i="1" dirty="0" smtClean="0"/>
              <a:t>Boxplot (</a:t>
            </a:r>
            <a:r>
              <a:rPr lang="ru-RU" i="1" dirty="0" smtClean="0"/>
              <a:t>ящик с усами)</a:t>
            </a:r>
            <a:endParaRPr lang="ru-RU" i="1" dirty="0" smtClean="0"/>
          </a:p>
        </p:txBody>
      </p:sp>
      <p:sp>
        <p:nvSpPr>
          <p:cNvPr id="49157" name="Text Box 7"/>
          <p:cNvSpPr txBox="1">
            <a:spLocks noChangeArrowheads="1"/>
          </p:cNvSpPr>
          <p:nvPr/>
        </p:nvSpPr>
        <p:spPr bwMode="auto">
          <a:xfrm>
            <a:off x="5295900" y="5729288"/>
            <a:ext cx="48895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/>
              <a:t>X1=Q1 - 1.5*(Q3-Q1) ;  X2 = Q3+ 1.5*(Q3-Q1)</a:t>
            </a:r>
            <a:endParaRPr lang="ru-RU" b="0"/>
          </a:p>
        </p:txBody>
      </p:sp>
      <p:cxnSp>
        <p:nvCxnSpPr>
          <p:cNvPr id="3" name="Прямая соединительная линия 2"/>
          <p:cNvCxnSpPr/>
          <p:nvPr/>
        </p:nvCxnSpPr>
        <p:spPr>
          <a:xfrm>
            <a:off x="205098" y="1355695"/>
            <a:ext cx="11844471" cy="0"/>
          </a:xfrm>
          <a:prstGeom prst="line">
            <a:avLst/>
          </a:prstGeom>
          <a:ln w="19050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0804" y="2633663"/>
            <a:ext cx="4867275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18" y="2633663"/>
            <a:ext cx="4762500" cy="309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4" name="Text Box 4"/>
          <p:cNvSpPr txBox="1">
            <a:spLocks noChangeArrowheads="1"/>
          </p:cNvSpPr>
          <p:nvPr/>
        </p:nvSpPr>
        <p:spPr bwMode="auto">
          <a:xfrm>
            <a:off x="514514" y="1541458"/>
            <a:ext cx="7512050" cy="4231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</a:pPr>
            <a:endParaRPr lang="ru-RU" sz="2600" dirty="0"/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ru-RU" b="0" dirty="0">
                <a:solidFill>
                  <a:schemeClr val="bg1"/>
                </a:solidFill>
              </a:rPr>
              <a:t>Располагать значения в определенном порядке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ru-RU" b="0" dirty="0">
                <a:solidFill>
                  <a:schemeClr val="bg1"/>
                </a:solidFill>
              </a:rPr>
              <a:t>Избегать круговых диаграмм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ru-RU" b="0" dirty="0">
                <a:solidFill>
                  <a:schemeClr val="bg1"/>
                </a:solidFill>
              </a:rPr>
              <a:t>Не использовать псевдотрехмерную графику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ru-RU" b="0" dirty="0">
                <a:solidFill>
                  <a:schemeClr val="bg1"/>
                </a:solidFill>
              </a:rPr>
              <a:t>Стараться максимально просто изображать данные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ru-RU" b="0" dirty="0">
                <a:solidFill>
                  <a:schemeClr val="bg1"/>
                </a:solidFill>
              </a:rPr>
              <a:t>Использовать одинаковые единицы измерения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ru-RU" b="0" dirty="0">
                <a:solidFill>
                  <a:schemeClr val="bg1"/>
                </a:solidFill>
              </a:rPr>
              <a:t>Не оставлять много знаков после запятой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ru-RU" b="0" dirty="0">
                <a:solidFill>
                  <a:schemeClr val="bg1"/>
                </a:solidFill>
              </a:rPr>
              <a:t>Добавлять легенду на графики</a:t>
            </a:r>
          </a:p>
          <a:p>
            <a:pPr marL="342900" indent="-342900">
              <a:spcBef>
                <a:spcPct val="50000"/>
              </a:spcBef>
              <a:buFontTx/>
              <a:buAutoNum type="arabicPeriod"/>
            </a:pPr>
            <a:r>
              <a:rPr lang="ru-RU" b="0" dirty="0">
                <a:solidFill>
                  <a:schemeClr val="bg1"/>
                </a:solidFill>
              </a:rPr>
              <a:t>При необходимости прибегать к масштабированию данных</a:t>
            </a:r>
          </a:p>
          <a:p>
            <a:pPr marL="342900" indent="-342900">
              <a:spcBef>
                <a:spcPct val="50000"/>
              </a:spcBef>
            </a:pPr>
            <a:r>
              <a:rPr lang="ru-RU" b="0" dirty="0">
                <a:solidFill>
                  <a:schemeClr val="bg1"/>
                </a:solidFill>
              </a:rPr>
              <a:t>для графического анализа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656" y="1834759"/>
            <a:ext cx="3004470" cy="195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0668" y="460070"/>
            <a:ext cx="10810306" cy="784530"/>
          </a:xfrm>
        </p:spPr>
        <p:txBody>
          <a:bodyPr/>
          <a:lstStyle/>
          <a:p>
            <a:pPr marL="342900" indent="-342900" algn="ctr">
              <a:spcBef>
                <a:spcPct val="50000"/>
              </a:spcBef>
            </a:pPr>
            <a:r>
              <a:rPr lang="ru-RU" dirty="0"/>
              <a:t>Правила визуализации данных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656" y="4187440"/>
            <a:ext cx="4663879" cy="2203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694423" y="6416137"/>
            <a:ext cx="40763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chemeClr val="bg1"/>
                </a:solidFill>
              </a:rPr>
              <a:t>Data Analysis for the Life Sciences</a:t>
            </a:r>
          </a:p>
          <a:p>
            <a:r>
              <a:rPr lang="en-US" sz="800" dirty="0" smtClean="0">
                <a:solidFill>
                  <a:schemeClr val="bg1"/>
                </a:solidFill>
              </a:rPr>
              <a:t>Rafael Irizarry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Заголовок 1"/>
          <p:cNvSpPr>
            <a:spLocks noGrp="1"/>
          </p:cNvSpPr>
          <p:nvPr>
            <p:ph type="title"/>
          </p:nvPr>
        </p:nvSpPr>
        <p:spPr bwMode="auto">
          <a:xfrm>
            <a:off x="690563" y="692150"/>
            <a:ext cx="4681537" cy="54117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u-RU" smtClean="0">
                <a:latin typeface="Roboto"/>
                <a:ea typeface="Roboto"/>
                <a:cs typeface="Roboto"/>
              </a:rPr>
              <a:t>Итоги</a:t>
            </a:r>
          </a:p>
        </p:txBody>
      </p:sp>
      <p:sp>
        <p:nvSpPr>
          <p:cNvPr id="50178" name="Текст 2"/>
          <p:cNvSpPr>
            <a:spLocks noGrp="1"/>
          </p:cNvSpPr>
          <p:nvPr>
            <p:ph type="body" sz="half" idx="2"/>
          </p:nvPr>
        </p:nvSpPr>
        <p:spPr bwMode="auto">
          <a:xfrm>
            <a:off x="6788150" y="692150"/>
            <a:ext cx="4681538" cy="54117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Генеральная совокупность и выборка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Математическое ожидание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Дисперсия, среднее квадратичное отклонение. Смещенная и несмещенная оценка дисперсии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Мода, медиана, квартиль, перцентиль, дециль, квантиль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Графическое представление данных: гистограмма, </a:t>
            </a:r>
            <a:r>
              <a:rPr lang="en-US" smtClean="0">
                <a:latin typeface="Roboto"/>
                <a:ea typeface="Roboto"/>
                <a:cs typeface="Roboto"/>
              </a:rPr>
              <a:t>boxplot.</a:t>
            </a:r>
            <a:endParaRPr lang="ru-RU" smtClean="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Заголовок 1"/>
          <p:cNvSpPr>
            <a:spLocks noGrp="1"/>
          </p:cNvSpPr>
          <p:nvPr>
            <p:ph type="title"/>
          </p:nvPr>
        </p:nvSpPr>
        <p:spPr bwMode="auto">
          <a:xfrm>
            <a:off x="690563" y="700088"/>
            <a:ext cx="4681537" cy="541178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50000"/>
              </a:lnSpc>
            </a:pPr>
            <a:r>
              <a:rPr lang="ru-RU" smtClean="0">
                <a:latin typeface="Roboto"/>
                <a:ea typeface="Roboto"/>
                <a:cs typeface="Roboto"/>
              </a:rPr>
              <a:t>На этом уроке мы изучим:</a:t>
            </a:r>
          </a:p>
        </p:txBody>
      </p:sp>
      <p:sp>
        <p:nvSpPr>
          <p:cNvPr id="30722" name="Текст 2"/>
          <p:cNvSpPr>
            <a:spLocks noGrp="1"/>
          </p:cNvSpPr>
          <p:nvPr>
            <p:ph type="body" sz="half" idx="2"/>
          </p:nvPr>
        </p:nvSpPr>
        <p:spPr bwMode="auto">
          <a:xfrm>
            <a:off x="6788150" y="692150"/>
            <a:ext cx="4681538" cy="54117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Генеральная совокупность и выборка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Математическое ожидание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Дисперсия, среднее квадратичное отклонение. Смещенная и несмещенная оценка дисперсии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Мода, медиана, квартиль, перцентиль, дециль, квантиль</a:t>
            </a:r>
          </a:p>
          <a:p>
            <a:pPr eaLnBrk="1" hangingPunct="1">
              <a:lnSpc>
                <a:spcPts val="3138"/>
              </a:lnSpc>
              <a:spcAft>
                <a:spcPts val="1200"/>
              </a:spcAft>
              <a:buFont typeface="Arial" charset="0"/>
              <a:buAutoNum type="arabicPeriod"/>
            </a:pPr>
            <a:r>
              <a:rPr lang="ru-RU" smtClean="0">
                <a:latin typeface="Roboto"/>
                <a:ea typeface="Roboto"/>
                <a:cs typeface="Roboto"/>
              </a:rPr>
              <a:t>Гистограмма, </a:t>
            </a:r>
            <a:r>
              <a:rPr lang="en-US" smtClean="0">
                <a:latin typeface="Roboto"/>
                <a:ea typeface="Roboto"/>
                <a:cs typeface="Roboto"/>
              </a:rPr>
              <a:t>boxplot.</a:t>
            </a:r>
            <a:endParaRPr lang="ru-RU" smtClean="0"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Рисунок 9"/>
          <p:cNvPicPr>
            <a:picLocks noChangeAspect="1"/>
          </p:cNvPicPr>
          <p:nvPr/>
        </p:nvPicPr>
        <p:blipFill>
          <a:blip r:embed="rId2"/>
          <a:srcRect t="31250" b="31250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6" name="Рисунок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Объект 2">
            <a:extLst>
              <a:ext uri="{FF2B5EF4-FFF2-40B4-BE49-F238E27FC236}"/>
            </a:extLst>
          </p:cNvPr>
          <p:cNvSpPr txBox="1">
            <a:spLocks/>
          </p:cNvSpPr>
          <p:nvPr/>
        </p:nvSpPr>
        <p:spPr>
          <a:xfrm>
            <a:off x="690563" y="500063"/>
            <a:ext cx="10712450" cy="552132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ru-RU" sz="4400" b="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  </a:t>
            </a:r>
            <a:r>
              <a:rPr lang="ru-RU" sz="44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Генеральная совокупность </a:t>
            </a:r>
            <a:r>
              <a:rPr lang="ru-RU" sz="4400" b="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– это множество, которое содержит данные обо всех объектах, </a:t>
            </a:r>
            <a:r>
              <a:rPr lang="ru-RU" sz="4400" b="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соответствующих   </a:t>
            </a:r>
            <a:r>
              <a:rPr lang="ru-RU" sz="4400" b="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определенным характеристикам.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ru-RU" sz="4400" b="0" dirty="0" smtClean="0">
              <a:solidFill>
                <a:schemeClr val="bg1"/>
              </a:solidFill>
              <a:latin typeface="Roboto" pitchFamily="2" charset="0"/>
              <a:ea typeface="Roboto" pitchFamily="2" charset="0"/>
              <a:cs typeface="Rod" pitchFamily="49" charset="-79"/>
            </a:endParaRPr>
          </a:p>
          <a:p>
            <a:pPr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ru-RU" sz="44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	</a:t>
            </a:r>
          </a:p>
          <a:p>
            <a:pPr marL="0" indent="0" fontAlgn="auto">
              <a:lnSpc>
                <a:spcPts val="5440"/>
              </a:lnSpc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ru-RU" sz="4400" b="0" dirty="0">
              <a:solidFill>
                <a:schemeClr val="bg1"/>
              </a:solidFill>
              <a:latin typeface="Roboto" pitchFamily="2" charset="0"/>
              <a:ea typeface="Roboto" pitchFamily="2" charset="0"/>
              <a:cs typeface="Rod" pitchFamily="49" charset="-79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Рисунок 9"/>
          <p:cNvPicPr>
            <a:picLocks noChangeAspect="1"/>
          </p:cNvPicPr>
          <p:nvPr/>
        </p:nvPicPr>
        <p:blipFill>
          <a:blip r:embed="rId2"/>
          <a:srcRect t="31250" b="31250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770" name="Рисунок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74700" y="6164263"/>
            <a:ext cx="838200" cy="12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Объект 2">
            <a:extLst>
              <a:ext uri="{FF2B5EF4-FFF2-40B4-BE49-F238E27FC236}"/>
            </a:extLst>
          </p:cNvPr>
          <p:cNvSpPr txBox="1">
            <a:spLocks/>
          </p:cNvSpPr>
          <p:nvPr/>
        </p:nvSpPr>
        <p:spPr>
          <a:xfrm>
            <a:off x="690563" y="500063"/>
            <a:ext cx="10371137" cy="55213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ru-RU" sz="44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  Выборка </a:t>
            </a:r>
            <a:r>
              <a:rPr lang="ru-RU" sz="4400" b="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- это случайным образом выбранная часть генеральной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ru-RU" sz="4400" b="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  совокупности.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ru-RU" sz="4400" b="0" dirty="0" smtClean="0">
              <a:solidFill>
                <a:schemeClr val="bg1"/>
              </a:solidFill>
              <a:latin typeface="Roboto" pitchFamily="2" charset="0"/>
              <a:ea typeface="Roboto" pitchFamily="2" charset="0"/>
              <a:cs typeface="Rod" pitchFamily="49" charset="-79"/>
            </a:endParaRPr>
          </a:p>
          <a:p>
            <a:pPr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ru-RU" sz="44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d" pitchFamily="49" charset="-79"/>
              </a:rPr>
              <a:t>	</a:t>
            </a:r>
          </a:p>
          <a:p>
            <a:pPr marL="0" indent="0" fontAlgn="auto">
              <a:lnSpc>
                <a:spcPts val="5440"/>
              </a:lnSpc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ru-RU" sz="4400" b="0" dirty="0">
              <a:solidFill>
                <a:schemeClr val="bg1"/>
              </a:solidFill>
              <a:latin typeface="Roboto" pitchFamily="2" charset="0"/>
              <a:ea typeface="Roboto" pitchFamily="2" charset="0"/>
              <a:cs typeface="Rod" pitchFamily="49" charset="-79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0868" y="581114"/>
            <a:ext cx="44700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Статистика</a:t>
            </a:r>
            <a:r>
              <a:rPr lang="ru-RU" sz="2600" dirty="0" smtClean="0">
                <a:solidFill>
                  <a:srgbClr val="6E32E0"/>
                </a:solidFill>
              </a:rPr>
              <a:t> </a:t>
            </a:r>
            <a:r>
              <a:rPr lang="en-US" sz="2600" dirty="0" smtClean="0">
                <a:solidFill>
                  <a:srgbClr val="6E32E0"/>
                </a:solidFill>
                <a:latin typeface="Roboto"/>
              </a:rPr>
              <a:t>VS </a:t>
            </a:r>
            <a:r>
              <a:rPr lang="ru-RU" sz="2600" dirty="0" smtClean="0">
                <a:solidFill>
                  <a:srgbClr val="6E32E0"/>
                </a:solidFill>
              </a:rPr>
              <a:t> </a:t>
            </a:r>
            <a:r>
              <a:rPr lang="ru-RU" dirty="0" smtClean="0"/>
              <a:t>теория вероятностей</a:t>
            </a:r>
            <a:endParaRPr lang="ru-RU" dirty="0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564022" y="1093862"/>
            <a:ext cx="11408636" cy="0"/>
          </a:xfrm>
          <a:prstGeom prst="line">
            <a:avLst/>
          </a:prstGeom>
          <a:ln w="19050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488" y="2143125"/>
            <a:ext cx="7439025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736800" y="2743135"/>
            <a:ext cx="14222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>
                <a:solidFill>
                  <a:srgbClr val="6E32E0"/>
                </a:solidFill>
              </a:rPr>
              <a:t>Генеральная </a:t>
            </a:r>
            <a:endParaRPr lang="en-US" sz="1400" dirty="0" smtClean="0">
              <a:solidFill>
                <a:srgbClr val="6E32E0"/>
              </a:solidFill>
            </a:endParaRPr>
          </a:p>
          <a:p>
            <a:r>
              <a:rPr lang="ru-RU" sz="1400" dirty="0" smtClean="0">
                <a:solidFill>
                  <a:srgbClr val="6E32E0"/>
                </a:solidFill>
              </a:rPr>
              <a:t>совокупность</a:t>
            </a:r>
            <a:endParaRPr lang="ru-RU" sz="1400" dirty="0">
              <a:solidFill>
                <a:srgbClr val="6E32E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503929" y="2850856"/>
            <a:ext cx="9669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>
                <a:solidFill>
                  <a:srgbClr val="6E32E0"/>
                </a:solidFill>
              </a:rPr>
              <a:t>выборка</a:t>
            </a:r>
            <a:endParaRPr lang="ru-RU" sz="1400" dirty="0">
              <a:solidFill>
                <a:srgbClr val="6E32E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extBox 2"/>
          <p:cNvSpPr txBox="1">
            <a:spLocks noChangeArrowheads="1"/>
          </p:cNvSpPr>
          <p:nvPr/>
        </p:nvSpPr>
        <p:spPr bwMode="auto">
          <a:xfrm>
            <a:off x="257175" y="477838"/>
            <a:ext cx="11630025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ru-RU" sz="2400" b="0" dirty="0" smtClean="0">
                <a:latin typeface="Times New Roman" pitchFamily="18" charset="0"/>
              </a:rPr>
              <a:t>Математическое ожидание</a:t>
            </a:r>
            <a:r>
              <a:rPr lang="ru-RU" sz="2800" b="0" i="1" u="sng" dirty="0">
                <a:latin typeface="Times New Roman" pitchFamily="18" charset="0"/>
              </a:rPr>
              <a:t/>
            </a:r>
            <a:br>
              <a:rPr lang="ru-RU" sz="2800" b="0" i="1" u="sng" dirty="0">
                <a:latin typeface="Times New Roman" pitchFamily="18" charset="0"/>
              </a:rPr>
            </a:br>
            <a:endParaRPr lang="ru-RU" sz="2800" b="0" i="1" u="sng" dirty="0">
              <a:latin typeface="Times New Roman" pitchFamily="18" charset="0"/>
            </a:endParaRPr>
          </a:p>
        </p:txBody>
      </p:sp>
      <p:pic>
        <p:nvPicPr>
          <p:cNvPr id="34819" name="Рисунок 2" descr="3.1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66988" y="5037138"/>
            <a:ext cx="3219450" cy="143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8269" y="1924050"/>
            <a:ext cx="7219950" cy="211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/>
              <p:cNvSpPr txBox="1"/>
              <p:nvPr/>
            </p:nvSpPr>
            <p:spPr>
              <a:xfrm>
                <a:off x="1978269" y="4018085"/>
                <a:ext cx="349025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smtClean="0">
                          <a:latin typeface="Cambria Math"/>
                        </a:rPr>
                        <m:t>𝑴</m:t>
                      </m:r>
                      <m:d>
                        <m:dPr>
                          <m:ctrlPr>
                            <a:rPr lang="en-US" sz="1600" b="1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1600" b="1" i="1" smtClean="0">
                              <a:latin typeface="Cambria Math"/>
                            </a:rPr>
                            <m:t>𝑿</m:t>
                          </m:r>
                        </m:e>
                      </m:d>
                      <m:r>
                        <a:rPr lang="en-US" sz="1600" b="1" i="1" smtClean="0">
                          <a:latin typeface="Cambria Math"/>
                        </a:rPr>
                        <m:t>−</m:t>
                      </m:r>
                      <m:r>
                        <a:rPr lang="ru-RU" sz="1600" b="1" i="1" smtClean="0">
                          <a:latin typeface="Cambria Math"/>
                        </a:rPr>
                        <m:t>математическое ожидание</m:t>
                      </m:r>
                    </m:oMath>
                  </m:oMathPara>
                </a14:m>
                <a:endParaRPr lang="ru-RU" sz="1600" dirty="0"/>
              </a:p>
            </p:txBody>
          </p:sp>
        </mc:Choice>
        <mc:Fallback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8269" y="4018085"/>
                <a:ext cx="3490251" cy="338554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7082204" y="4021748"/>
                <a:ext cx="391947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ru-RU" sz="1600" b="0" i="1" smtClean="0">
                              <a:latin typeface="Cambria Math"/>
                            </a:rPr>
                          </m:ctrlPr>
                        </m:accPr>
                        <m:e>
                          <m:r>
                            <a:rPr lang="ru-RU" sz="1600" b="0" i="1" smtClean="0">
                              <a:latin typeface="Cambria Math"/>
                            </a:rPr>
                            <m:t>Х</m:t>
                          </m:r>
                        </m:e>
                      </m:acc>
                      <m:r>
                        <a:rPr lang="ru-RU" sz="1600" b="1" i="1" smtClean="0">
                          <a:latin typeface="Cambria Math"/>
                        </a:rPr>
                        <m:t>−оценка математического ожидания</m:t>
                      </m:r>
                    </m:oMath>
                  </m:oMathPara>
                </a14:m>
                <a:endParaRPr lang="ru-RU" sz="1600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82204" y="4021748"/>
                <a:ext cx="3919470" cy="338554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Прямая соединительная линия 4"/>
          <p:cNvCxnSpPr/>
          <p:nvPr/>
        </p:nvCxnSpPr>
        <p:spPr>
          <a:xfrm>
            <a:off x="404446" y="1370390"/>
            <a:ext cx="11412416" cy="0"/>
          </a:xfrm>
          <a:prstGeom prst="line">
            <a:avLst/>
          </a:prstGeom>
          <a:ln w="19050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Прямоугольник 7"/>
          <p:cNvSpPr>
            <a:spLocks noChangeArrowheads="1"/>
          </p:cNvSpPr>
          <p:nvPr/>
        </p:nvSpPr>
        <p:spPr bwMode="auto">
          <a:xfrm>
            <a:off x="442913" y="757238"/>
            <a:ext cx="11058525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2400" dirty="0">
                <a:latin typeface="Times New Roman" pitchFamily="18" charset="0"/>
              </a:rPr>
              <a:t>	</a:t>
            </a:r>
            <a:r>
              <a:rPr lang="ru-RU" sz="2400" b="0" i="1" dirty="0">
                <a:solidFill>
                  <a:srgbClr val="6E32E0"/>
                </a:solidFill>
                <a:latin typeface="Times New Roman" pitchFamily="18" charset="0"/>
              </a:rPr>
              <a:t>Математическое ожидание</a:t>
            </a:r>
            <a:r>
              <a:rPr lang="ru-RU" sz="2400" dirty="0">
                <a:latin typeface="Times New Roman" pitchFamily="18" charset="0"/>
              </a:rPr>
              <a:t> </a:t>
            </a:r>
            <a:r>
              <a:rPr lang="ru-RU" sz="2400" b="0" dirty="0">
                <a:latin typeface="Times New Roman" pitchFamily="18" charset="0"/>
              </a:rPr>
              <a:t>— среднее значение случайной величины </a:t>
            </a:r>
            <a:r>
              <a:rPr lang="ru-RU" sz="2400" b="0" dirty="0" smtClean="0">
                <a:latin typeface="Times New Roman" pitchFamily="18" charset="0"/>
              </a:rPr>
              <a:t>при </a:t>
            </a:r>
            <a:r>
              <a:rPr lang="ru-RU" sz="2400" b="0" dirty="0">
                <a:latin typeface="Times New Roman" pitchFamily="18" charset="0"/>
              </a:rPr>
              <a:t>стремлении количества выборок или количества измерений </a:t>
            </a:r>
            <a:r>
              <a:rPr lang="ru-RU" sz="2400" b="0" dirty="0" smtClean="0">
                <a:solidFill>
                  <a:srgbClr val="6E32E0"/>
                </a:solidFill>
                <a:latin typeface="Times New Roman" pitchFamily="18" charset="0"/>
              </a:rPr>
              <a:t>к </a:t>
            </a:r>
            <a:r>
              <a:rPr lang="ru-RU" sz="2400" b="0" dirty="0">
                <a:solidFill>
                  <a:srgbClr val="6E32E0"/>
                </a:solidFill>
                <a:latin typeface="Times New Roman" pitchFamily="18" charset="0"/>
              </a:rPr>
              <a:t>бесконечности.</a:t>
            </a:r>
          </a:p>
          <a:p>
            <a:endParaRPr lang="ru-RU" sz="2400" b="0" dirty="0">
              <a:solidFill>
                <a:srgbClr val="6E32E0"/>
              </a:solidFill>
              <a:latin typeface="Times New Roman" pitchFamily="18" charset="0"/>
            </a:endParaRPr>
          </a:p>
          <a:p>
            <a:r>
              <a:rPr lang="ru-RU" sz="2400" dirty="0">
                <a:latin typeface="Times New Roman" pitchFamily="18" charset="0"/>
              </a:rPr>
              <a:t>	</a:t>
            </a:r>
            <a:r>
              <a:rPr lang="ru-RU" sz="2400" b="0" dirty="0">
                <a:latin typeface="Times New Roman" pitchFamily="18" charset="0"/>
              </a:rPr>
              <a:t>Среднее арифметическое одномерной случайной величины конечного числа испытаний</a:t>
            </a:r>
            <a:r>
              <a:rPr lang="en-US" sz="2400" b="0" dirty="0">
                <a:latin typeface="Times New Roman" pitchFamily="18" charset="0"/>
              </a:rPr>
              <a:t> </a:t>
            </a:r>
            <a:r>
              <a:rPr lang="ru-RU" sz="2400" b="0" dirty="0">
                <a:latin typeface="Times New Roman" pitchFamily="18" charset="0"/>
              </a:rPr>
              <a:t>обычно называют </a:t>
            </a:r>
            <a:r>
              <a:rPr lang="ru-RU" sz="2400" b="0" i="1" dirty="0">
                <a:solidFill>
                  <a:srgbClr val="6E32E0"/>
                </a:solidFill>
                <a:latin typeface="Times New Roman" pitchFamily="18" charset="0"/>
              </a:rPr>
              <a:t>оценкой математического </a:t>
            </a:r>
            <a:r>
              <a:rPr lang="ru-RU" sz="2400" b="0" i="1" dirty="0" smtClean="0">
                <a:solidFill>
                  <a:srgbClr val="6E32E0"/>
                </a:solidFill>
                <a:latin typeface="Times New Roman" pitchFamily="18" charset="0"/>
              </a:rPr>
              <a:t>ожидания</a:t>
            </a:r>
            <a:r>
              <a:rPr lang="ru-RU" sz="2400" b="0" i="1" dirty="0" smtClean="0">
                <a:latin typeface="Times New Roman" pitchFamily="18" charset="0"/>
              </a:rPr>
              <a:t>.</a:t>
            </a:r>
            <a:endParaRPr lang="ru-RU" sz="2400" b="0" i="1" u="sng" dirty="0">
              <a:latin typeface="Times New Roman" pitchFamily="18" charset="0"/>
            </a:endParaRPr>
          </a:p>
        </p:txBody>
      </p:sp>
      <p:cxnSp>
        <p:nvCxnSpPr>
          <p:cNvPr id="3" name="Прямая соединительная линия 2"/>
          <p:cNvCxnSpPr/>
          <p:nvPr/>
        </p:nvCxnSpPr>
        <p:spPr>
          <a:xfrm>
            <a:off x="299103" y="3358497"/>
            <a:ext cx="11579551" cy="0"/>
          </a:xfrm>
          <a:prstGeom prst="line">
            <a:avLst/>
          </a:prstGeom>
          <a:ln w="28575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716" y="3667392"/>
            <a:ext cx="7219950" cy="211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2174822" y="5612665"/>
                <a:ext cx="349025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smtClean="0">
                          <a:latin typeface="Cambria Math"/>
                        </a:rPr>
                        <m:t>𝑴</m:t>
                      </m:r>
                      <m:d>
                        <m:dPr>
                          <m:ctrlPr>
                            <a:rPr lang="en-US" sz="1600" b="1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sz="1600" b="1" i="1" smtClean="0">
                              <a:latin typeface="Cambria Math"/>
                            </a:rPr>
                            <m:t>𝑿</m:t>
                          </m:r>
                        </m:e>
                      </m:d>
                      <m:r>
                        <a:rPr lang="en-US" sz="1600" b="1" i="1" smtClean="0">
                          <a:latin typeface="Cambria Math"/>
                        </a:rPr>
                        <m:t>−</m:t>
                      </m:r>
                      <m:r>
                        <a:rPr lang="ru-RU" sz="1600" b="1" i="1" smtClean="0">
                          <a:latin typeface="Cambria Math"/>
                        </a:rPr>
                        <m:t>математическое ожидание</m:t>
                      </m:r>
                    </m:oMath>
                  </m:oMathPara>
                </a14:m>
                <a:endParaRPr lang="ru-RU" sz="1600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822" y="5612665"/>
                <a:ext cx="3490251" cy="338554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6860013" y="5448613"/>
                <a:ext cx="391947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ru-RU" sz="1600" b="0" i="1" smtClean="0">
                              <a:latin typeface="Cambria Math"/>
                            </a:rPr>
                          </m:ctrlPr>
                        </m:accPr>
                        <m:e>
                          <m:r>
                            <a:rPr lang="ru-RU" sz="1600" b="0" i="1" smtClean="0">
                              <a:latin typeface="Cambria Math"/>
                            </a:rPr>
                            <m:t>Х</m:t>
                          </m:r>
                        </m:e>
                      </m:acc>
                      <m:r>
                        <a:rPr lang="ru-RU" sz="1600" b="1" i="1" smtClean="0">
                          <a:latin typeface="Cambria Math"/>
                        </a:rPr>
                        <m:t>−оценка математического ожидания</m:t>
                      </m:r>
                    </m:oMath>
                  </m:oMathPara>
                </a14:m>
                <a:endParaRPr lang="ru-RU" sz="1600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0013" y="5448613"/>
                <a:ext cx="3919470" cy="338554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Box 9"/>
          <p:cNvSpPr txBox="1">
            <a:spLocks noChangeArrowheads="1"/>
          </p:cNvSpPr>
          <p:nvPr/>
        </p:nvSpPr>
        <p:spPr bwMode="auto">
          <a:xfrm>
            <a:off x="1000125" y="385762"/>
            <a:ext cx="10501313" cy="1570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2400" b="0" i="1" dirty="0">
                <a:solidFill>
                  <a:srgbClr val="6E32E0"/>
                </a:solidFill>
                <a:latin typeface="Times New Roman" pitchFamily="18" charset="0"/>
              </a:rPr>
              <a:t>Среднее квадратичное отклонение </a:t>
            </a:r>
            <a:r>
              <a:rPr lang="ru-RU" sz="2400" b="0" dirty="0" smtClean="0">
                <a:latin typeface="Times New Roman" pitchFamily="18" charset="0"/>
              </a:rPr>
              <a:t>– еще </a:t>
            </a:r>
            <a:r>
              <a:rPr lang="ru-RU" sz="2400" b="0" dirty="0">
                <a:latin typeface="Times New Roman" pitchFamily="18" charset="0"/>
              </a:rPr>
              <a:t>важная характеристика.</a:t>
            </a:r>
            <a:br>
              <a:rPr lang="ru-RU" sz="2400" b="0" dirty="0">
                <a:latin typeface="Times New Roman" pitchFamily="18" charset="0"/>
              </a:rPr>
            </a:br>
            <a:endParaRPr lang="ru-RU" sz="2400" b="0" dirty="0">
              <a:latin typeface="Times New Roman" pitchFamily="18" charset="0"/>
            </a:endParaRPr>
          </a:p>
          <a:p>
            <a:r>
              <a:rPr lang="ru-RU" sz="2400" b="0" dirty="0">
                <a:latin typeface="Times New Roman" pitchFamily="18" charset="0"/>
              </a:rPr>
              <a:t>Оно показывает, насколько далеко наблюдения могут быть "разбросаны" относительно среднего значения.</a:t>
            </a:r>
          </a:p>
        </p:txBody>
      </p:sp>
      <p:sp>
        <p:nvSpPr>
          <p:cNvPr id="36867" name="TextBox 10"/>
          <p:cNvSpPr txBox="1">
            <a:spLocks noChangeArrowheads="1"/>
          </p:cNvSpPr>
          <p:nvPr/>
        </p:nvSpPr>
        <p:spPr bwMode="auto">
          <a:xfrm>
            <a:off x="821866" y="5013044"/>
            <a:ext cx="10834598" cy="83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ru-RU" sz="2400" b="0" dirty="0">
                <a:latin typeface="Times New Roman" pitchFamily="18" charset="0"/>
              </a:rPr>
              <a:t>На практике обычно мы не можем рассчитать сигму, но мы можем это обойти, </a:t>
            </a:r>
            <a:r>
              <a:rPr lang="ru-RU" sz="2400" b="0" dirty="0" smtClean="0">
                <a:latin typeface="Times New Roman" pitchFamily="18" charset="0"/>
              </a:rPr>
              <a:t>  рассчитав </a:t>
            </a:r>
            <a:r>
              <a:rPr lang="ru-RU" sz="2400" b="0" dirty="0">
                <a:latin typeface="Times New Roman" pitchFamily="18" charset="0"/>
              </a:rPr>
              <a:t>среднее квадратичное отклонение выборки </a:t>
            </a:r>
            <a:r>
              <a:rPr lang="en-US" sz="2400" b="0" dirty="0">
                <a:latin typeface="Times New Roman" pitchFamily="18" charset="0"/>
              </a:rPr>
              <a:t>S.</a:t>
            </a:r>
            <a:endParaRPr lang="ru-RU" sz="2400" b="0" dirty="0">
              <a:latin typeface="Times New Roman" pitchFamily="18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299102" y="2127901"/>
            <a:ext cx="11579551" cy="0"/>
          </a:xfrm>
          <a:prstGeom prst="line">
            <a:avLst/>
          </a:prstGeom>
          <a:ln w="28575">
            <a:solidFill>
              <a:srgbClr val="6E3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361" y="2187723"/>
            <a:ext cx="7219950" cy="211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430" y="3926035"/>
            <a:ext cx="548640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/Times New Roman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2850</TotalTime>
  <Words>541</Words>
  <Application>Microsoft Office PowerPoint</Application>
  <PresentationFormat>Произвольный</PresentationFormat>
  <Paragraphs>110</Paragraphs>
  <Slides>23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4" baseType="lpstr">
      <vt:lpstr>Тема Office</vt:lpstr>
      <vt:lpstr>Теория вероятностей и математическая статистика</vt:lpstr>
      <vt:lpstr>Теория вероятности и математическая статистика</vt:lpstr>
      <vt:lpstr>На этом уроке мы изучим: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Сравним смещенное и несмещенное стандартное отклонение</vt:lpstr>
      <vt:lpstr>Презентация PowerPoint</vt:lpstr>
      <vt:lpstr>Презентация PowerPoint</vt:lpstr>
      <vt:lpstr>Презентация PowerPoint</vt:lpstr>
      <vt:lpstr>Мода - наиболее часто встречающееся в выборке значение. </vt:lpstr>
      <vt:lpstr>Презентация PowerPoint</vt:lpstr>
      <vt:lpstr>Презентация PowerPoint</vt:lpstr>
      <vt:lpstr>Презентация PowerPoint</vt:lpstr>
      <vt:lpstr>Презентация PowerPoint</vt:lpstr>
      <vt:lpstr>Графическое представление данных</vt:lpstr>
      <vt:lpstr>Правила визуализации данных</vt:lpstr>
      <vt:lpstr>Итоги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RePack by Diakov</cp:lastModifiedBy>
  <cp:revision>285</cp:revision>
  <dcterms:created xsi:type="dcterms:W3CDTF">2018-09-20T14:58:52Z</dcterms:created>
  <dcterms:modified xsi:type="dcterms:W3CDTF">2022-04-07T12:17:50Z</dcterms:modified>
</cp:coreProperties>
</file>

<file path=docProps/thumbnail.jpeg>
</file>